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Oswald Medium"/>
      <p:regular r:id="rId30"/>
      <p:bold r:id="rId31"/>
    </p:embeddedFont>
    <p:embeddedFont>
      <p:font typeface="Roboto"/>
      <p:regular r:id="rId32"/>
      <p:bold r:id="rId33"/>
      <p:italic r:id="rId34"/>
      <p:boldItalic r:id="rId35"/>
    </p:embeddedFont>
    <p:embeddedFont>
      <p:font typeface="Oswald SemiBold"/>
      <p:regular r:id="rId36"/>
      <p:bold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Medium-bold.fntdata"/><Relationship Id="rId30" Type="http://schemas.openxmlformats.org/officeDocument/2006/relationships/font" Target="fonts/OswaldMedium-regular.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OswaldSemiBold-bold.fntdata"/><Relationship Id="rId14" Type="http://schemas.openxmlformats.org/officeDocument/2006/relationships/slide" Target="slides/slide9.xml"/><Relationship Id="rId36" Type="http://schemas.openxmlformats.org/officeDocument/2006/relationships/font" Target="fonts/OswaldSemiBold-regular.fntdata"/><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66939eb9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866939eb9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866939eb9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866939eb9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866939eb9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866939eb9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866939eb9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866939eb9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87dc104cd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87dc104cd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87e8458769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87e8458769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866939eb9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866939eb9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866939eb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866939eb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866939eb9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866939eb9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866939eb9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866939eb9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87e845876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87e845876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866939eb9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866939eb9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866939eb9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866939eb9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af0c836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af0c836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866939eb9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866939eb9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866939eb9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866939eb9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66939eb9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66939eb9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866939eb9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866939eb9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4af0c8365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4af0c8365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mt="69000"/>
          </a:blip>
          <a:stretch>
            <a:fillRect/>
          </a:stretch>
        </p:blipFill>
        <p:spPr>
          <a:xfrm>
            <a:off x="0" y="180550"/>
            <a:ext cx="9144000" cy="4515872"/>
          </a:xfrm>
          <a:prstGeom prst="rect">
            <a:avLst/>
          </a:prstGeom>
          <a:noFill/>
          <a:ln>
            <a:noFill/>
          </a:ln>
        </p:spPr>
      </p:pic>
      <p:sp>
        <p:nvSpPr>
          <p:cNvPr id="59" name="Google Shape;59;p13"/>
          <p:cNvSpPr/>
          <p:nvPr/>
        </p:nvSpPr>
        <p:spPr>
          <a:xfrm>
            <a:off x="1483525" y="1274775"/>
            <a:ext cx="6396000" cy="1998900"/>
          </a:xfrm>
          <a:prstGeom prst="rect">
            <a:avLst/>
          </a:prstGeom>
          <a:solidFill>
            <a:srgbClr val="EFEFEF"/>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0" name="Google Shape;60;p13"/>
          <p:cNvSpPr txBox="1"/>
          <p:nvPr>
            <p:ph idx="4294967295" type="ctrTitle"/>
          </p:nvPr>
        </p:nvSpPr>
        <p:spPr>
          <a:xfrm>
            <a:off x="1483500" y="1274775"/>
            <a:ext cx="6396000" cy="199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lang="en" sz="2380"/>
              <a:t>Analyzing the Impact of Big Data on Creative Decisions at GAP</a:t>
            </a:r>
            <a:endParaRPr sz="23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623325" y="435875"/>
            <a:ext cx="5100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Product Level Analysis</a:t>
            </a:r>
            <a:r>
              <a:rPr b="0" lang="en">
                <a:latin typeface="Oswald SemiBold"/>
                <a:ea typeface="Oswald SemiBold"/>
                <a:cs typeface="Oswald SemiBold"/>
                <a:sym typeface="Oswald SemiBold"/>
              </a:rPr>
              <a:t>:</a:t>
            </a:r>
            <a:endParaRPr b="0">
              <a:latin typeface="Oswald SemiBold"/>
              <a:ea typeface="Oswald SemiBold"/>
              <a:cs typeface="Oswald SemiBold"/>
              <a:sym typeface="Oswald SemiBold"/>
            </a:endParaRPr>
          </a:p>
        </p:txBody>
      </p:sp>
      <p:sp>
        <p:nvSpPr>
          <p:cNvPr id="145" name="Google Shape;145;p22"/>
          <p:cNvSpPr txBox="1"/>
          <p:nvPr>
            <p:ph idx="1" type="body"/>
          </p:nvPr>
        </p:nvSpPr>
        <p:spPr>
          <a:xfrm>
            <a:off x="3623325" y="1125100"/>
            <a:ext cx="5284500" cy="35097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SzPts val="1800"/>
              <a:buChar char="●"/>
            </a:pPr>
            <a:r>
              <a:rPr lang="en"/>
              <a:t>With our second analysis, we scrapped ratings of products of one category from Amazon and GAP website</a:t>
            </a:r>
            <a:br>
              <a:rPr lang="en"/>
            </a:br>
            <a:endParaRPr/>
          </a:p>
          <a:p>
            <a:pPr indent="-342900" lvl="0" marL="457200" rtl="0" algn="l">
              <a:spcBef>
                <a:spcPts val="0"/>
              </a:spcBef>
              <a:spcAft>
                <a:spcPts val="0"/>
              </a:spcAft>
              <a:buSzPts val="1800"/>
              <a:buChar char="●"/>
            </a:pPr>
            <a:r>
              <a:rPr lang="en"/>
              <a:t>The idea was to decipher if the product quality of GAP is at par with Amazon</a:t>
            </a:r>
            <a:br>
              <a:rPr lang="en"/>
            </a:br>
            <a:endParaRPr/>
          </a:p>
          <a:p>
            <a:pPr indent="-342900" lvl="0" marL="457200" rtl="0" algn="l">
              <a:spcBef>
                <a:spcPts val="0"/>
              </a:spcBef>
              <a:spcAft>
                <a:spcPts val="0"/>
              </a:spcAft>
              <a:buSzPts val="1800"/>
              <a:buChar char="●"/>
            </a:pPr>
            <a:r>
              <a:rPr lang="en"/>
              <a:t>A t-test was run on the sampled data analyzing the distribution of ratings from the two websites</a:t>
            </a:r>
            <a:endParaRPr/>
          </a:p>
        </p:txBody>
      </p:sp>
      <p:pic>
        <p:nvPicPr>
          <p:cNvPr id="146" name="Google Shape;146;p22"/>
          <p:cNvPicPr preferRelativeResize="0"/>
          <p:nvPr/>
        </p:nvPicPr>
        <p:blipFill>
          <a:blip r:embed="rId3">
            <a:alphaModFix/>
          </a:blip>
          <a:stretch>
            <a:fillRect/>
          </a:stretch>
        </p:blipFill>
        <p:spPr>
          <a:xfrm>
            <a:off x="12" y="0"/>
            <a:ext cx="3432576"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and Insights: </a:t>
            </a:r>
            <a:endParaRPr/>
          </a:p>
        </p:txBody>
      </p:sp>
      <p:sp>
        <p:nvSpPr>
          <p:cNvPr id="152" name="Google Shape;152;p23"/>
          <p:cNvSpPr txBox="1"/>
          <p:nvPr>
            <p:ph idx="1" type="body"/>
          </p:nvPr>
        </p:nvSpPr>
        <p:spPr>
          <a:xfrm>
            <a:off x="311700" y="9606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500"/>
              <a:t>Ho : GAP is not doing better than Amazon</a:t>
            </a:r>
            <a:endParaRPr sz="1500"/>
          </a:p>
          <a:p>
            <a:pPr indent="0" lvl="0" marL="0" rtl="0" algn="l">
              <a:spcBef>
                <a:spcPts val="1200"/>
              </a:spcBef>
              <a:spcAft>
                <a:spcPts val="0"/>
              </a:spcAft>
              <a:buClr>
                <a:schemeClr val="dk2"/>
              </a:buClr>
              <a:buSzPts val="1100"/>
              <a:buFont typeface="Arial"/>
              <a:buNone/>
            </a:pPr>
            <a:r>
              <a:rPr lang="en" sz="1500"/>
              <a:t>Ha : GAP doing better than Amazon, </a:t>
            </a:r>
            <a:endParaRPr sz="1500"/>
          </a:p>
          <a:p>
            <a:pPr indent="0" lvl="0" marL="0" rtl="0" algn="l">
              <a:spcBef>
                <a:spcPts val="1200"/>
              </a:spcBef>
              <a:spcAft>
                <a:spcPts val="1200"/>
              </a:spcAft>
              <a:buClr>
                <a:schemeClr val="dk2"/>
              </a:buClr>
              <a:buSzPts val="1100"/>
              <a:buFont typeface="Arial"/>
              <a:buNone/>
            </a:pPr>
            <a:r>
              <a:rPr lang="en" sz="1500"/>
              <a:t>Since t-value is greater than the critical value, we cannot reject null hypothesis; this means we don’t have evidence to conclude that GAP is doing better than the market. This requires a comprehensive dive into the company’s product portfolio.</a:t>
            </a:r>
            <a:endParaRPr sz="1500"/>
          </a:p>
        </p:txBody>
      </p:sp>
      <p:pic>
        <p:nvPicPr>
          <p:cNvPr descr="image" id="153" name="Google Shape;153;p23"/>
          <p:cNvPicPr preferRelativeResize="0"/>
          <p:nvPr/>
        </p:nvPicPr>
        <p:blipFill>
          <a:blip r:embed="rId3">
            <a:alphaModFix/>
          </a:blip>
          <a:stretch>
            <a:fillRect/>
          </a:stretch>
        </p:blipFill>
        <p:spPr>
          <a:xfrm>
            <a:off x="2637000" y="2731575"/>
            <a:ext cx="5609375" cy="213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2717125" y="162925"/>
            <a:ext cx="60774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Product Portfolio Analysis:</a:t>
            </a:r>
            <a:endParaRPr b="0">
              <a:latin typeface="Oswald SemiBold"/>
              <a:ea typeface="Oswald SemiBold"/>
              <a:cs typeface="Oswald SemiBold"/>
              <a:sym typeface="Oswald SemiBold"/>
            </a:endParaRPr>
          </a:p>
        </p:txBody>
      </p:sp>
      <p:sp>
        <p:nvSpPr>
          <p:cNvPr id="159" name="Google Shape;159;p24"/>
          <p:cNvSpPr txBox="1"/>
          <p:nvPr>
            <p:ph idx="1" type="body"/>
          </p:nvPr>
        </p:nvSpPr>
        <p:spPr>
          <a:xfrm>
            <a:off x="2754750" y="711100"/>
            <a:ext cx="60774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For our third analysis, we gather quantitative information for from Macy’s official website to decipher the product </a:t>
            </a:r>
            <a:r>
              <a:rPr lang="en" sz="1600"/>
              <a:t>portfolio</a:t>
            </a:r>
            <a:r>
              <a:rPr lang="en" sz="1600"/>
              <a:t> and compare it with that for Old Navy.</a:t>
            </a:r>
            <a:br>
              <a:rPr lang="en" sz="1600"/>
            </a:br>
            <a:endParaRPr sz="1600"/>
          </a:p>
          <a:p>
            <a:pPr indent="-330200" lvl="0" marL="457200" rtl="0" algn="l">
              <a:spcBef>
                <a:spcPts val="0"/>
              </a:spcBef>
              <a:spcAft>
                <a:spcPts val="0"/>
              </a:spcAft>
              <a:buSzPts val="1600"/>
              <a:buChar char="●"/>
            </a:pPr>
            <a:r>
              <a:rPr lang="en" sz="1600"/>
              <a:t>Six product features were finalized to gauge the disparities by scraping data from both the websites.</a:t>
            </a:r>
            <a:br>
              <a:rPr lang="en" sz="1600"/>
            </a:br>
            <a:endParaRPr sz="1600"/>
          </a:p>
          <a:p>
            <a:pPr indent="-330200" lvl="0" marL="457200" rtl="0" algn="l">
              <a:spcBef>
                <a:spcPts val="0"/>
              </a:spcBef>
              <a:spcAft>
                <a:spcPts val="0"/>
              </a:spcAft>
              <a:buSzPts val="1600"/>
              <a:buChar char="●"/>
            </a:pPr>
            <a:r>
              <a:rPr lang="en" sz="1600" u="sng"/>
              <a:t>Features considered</a:t>
            </a:r>
            <a:r>
              <a:rPr lang="en" sz="1600"/>
              <a:t>: </a:t>
            </a:r>
            <a:br>
              <a:rPr lang="en" sz="1600"/>
            </a:br>
            <a:r>
              <a:rPr lang="en" sz="1600"/>
              <a:t>Neckline | Fabric | Sleeve Length | Color | Occasion | Price Range </a:t>
            </a:r>
            <a:endParaRPr sz="1600"/>
          </a:p>
        </p:txBody>
      </p:sp>
      <p:pic>
        <p:nvPicPr>
          <p:cNvPr id="160" name="Google Shape;160;p24"/>
          <p:cNvPicPr preferRelativeResize="0"/>
          <p:nvPr/>
        </p:nvPicPr>
        <p:blipFill rotWithShape="1">
          <a:blip r:embed="rId3">
            <a:alphaModFix/>
          </a:blip>
          <a:srcRect b="0" l="23576" r="28946" t="0"/>
          <a:stretch/>
        </p:blipFill>
        <p:spPr>
          <a:xfrm>
            <a:off x="0" y="0"/>
            <a:ext cx="2600650" cy="5143500"/>
          </a:xfrm>
          <a:prstGeom prst="rect">
            <a:avLst/>
          </a:prstGeom>
          <a:noFill/>
          <a:ln>
            <a:noFill/>
          </a:ln>
        </p:spPr>
      </p:pic>
      <p:pic>
        <p:nvPicPr>
          <p:cNvPr id="161" name="Google Shape;161;p24"/>
          <p:cNvPicPr preferRelativeResize="0"/>
          <p:nvPr/>
        </p:nvPicPr>
        <p:blipFill>
          <a:blip r:embed="rId4">
            <a:alphaModFix/>
          </a:blip>
          <a:stretch>
            <a:fillRect/>
          </a:stretch>
        </p:blipFill>
        <p:spPr>
          <a:xfrm>
            <a:off x="3577925" y="3466625"/>
            <a:ext cx="4548949" cy="152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251150"/>
            <a:ext cx="70353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Product Features - Old Navy vs Macy’s</a:t>
            </a:r>
            <a:endParaRPr b="0">
              <a:latin typeface="Oswald SemiBold"/>
              <a:ea typeface="Oswald SemiBold"/>
              <a:cs typeface="Oswald SemiBold"/>
              <a:sym typeface="Oswald SemiBold"/>
            </a:endParaRPr>
          </a:p>
        </p:txBody>
      </p:sp>
      <p:sp>
        <p:nvSpPr>
          <p:cNvPr id="167" name="Google Shape;167;p25"/>
          <p:cNvSpPr txBox="1"/>
          <p:nvPr/>
        </p:nvSpPr>
        <p:spPr>
          <a:xfrm>
            <a:off x="435650" y="1281875"/>
            <a:ext cx="980700" cy="33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ource Sans Pro"/>
                <a:ea typeface="Source Sans Pro"/>
                <a:cs typeface="Source Sans Pro"/>
                <a:sym typeface="Source Sans Pro"/>
              </a:rPr>
              <a:t>Sleeve</a:t>
            </a:r>
            <a:endParaRPr sz="1800">
              <a:solidFill>
                <a:schemeClr val="lt2"/>
              </a:solidFill>
              <a:latin typeface="Source Sans Pro"/>
              <a:ea typeface="Source Sans Pro"/>
              <a:cs typeface="Source Sans Pro"/>
              <a:sym typeface="Source Sans Pro"/>
            </a:endParaRPr>
          </a:p>
        </p:txBody>
      </p:sp>
      <p:pic>
        <p:nvPicPr>
          <p:cNvPr id="168" name="Google Shape;168;p25"/>
          <p:cNvPicPr preferRelativeResize="0"/>
          <p:nvPr/>
        </p:nvPicPr>
        <p:blipFill>
          <a:blip r:embed="rId3">
            <a:alphaModFix/>
          </a:blip>
          <a:stretch>
            <a:fillRect/>
          </a:stretch>
        </p:blipFill>
        <p:spPr>
          <a:xfrm>
            <a:off x="479025" y="1152475"/>
            <a:ext cx="2335650" cy="1757926"/>
          </a:xfrm>
          <a:prstGeom prst="rect">
            <a:avLst/>
          </a:prstGeom>
          <a:noFill/>
          <a:ln>
            <a:noFill/>
          </a:ln>
        </p:spPr>
      </p:pic>
      <p:pic>
        <p:nvPicPr>
          <p:cNvPr id="169" name="Google Shape;169;p25"/>
          <p:cNvPicPr preferRelativeResize="0"/>
          <p:nvPr/>
        </p:nvPicPr>
        <p:blipFill>
          <a:blip r:embed="rId4">
            <a:alphaModFix/>
          </a:blip>
          <a:stretch>
            <a:fillRect/>
          </a:stretch>
        </p:blipFill>
        <p:spPr>
          <a:xfrm>
            <a:off x="3040350" y="1172550"/>
            <a:ext cx="2275550" cy="1737850"/>
          </a:xfrm>
          <a:prstGeom prst="rect">
            <a:avLst/>
          </a:prstGeom>
          <a:noFill/>
          <a:ln>
            <a:noFill/>
          </a:ln>
        </p:spPr>
      </p:pic>
      <p:pic>
        <p:nvPicPr>
          <p:cNvPr id="170" name="Google Shape;170;p25"/>
          <p:cNvPicPr preferRelativeResize="0"/>
          <p:nvPr/>
        </p:nvPicPr>
        <p:blipFill>
          <a:blip r:embed="rId5">
            <a:alphaModFix/>
          </a:blip>
          <a:stretch>
            <a:fillRect/>
          </a:stretch>
        </p:blipFill>
        <p:spPr>
          <a:xfrm>
            <a:off x="479025" y="3014525"/>
            <a:ext cx="2335650" cy="1948375"/>
          </a:xfrm>
          <a:prstGeom prst="rect">
            <a:avLst/>
          </a:prstGeom>
          <a:noFill/>
          <a:ln>
            <a:noFill/>
          </a:ln>
        </p:spPr>
      </p:pic>
      <p:pic>
        <p:nvPicPr>
          <p:cNvPr id="171" name="Google Shape;171;p25"/>
          <p:cNvPicPr preferRelativeResize="0"/>
          <p:nvPr/>
        </p:nvPicPr>
        <p:blipFill>
          <a:blip r:embed="rId6">
            <a:alphaModFix/>
          </a:blip>
          <a:stretch>
            <a:fillRect/>
          </a:stretch>
        </p:blipFill>
        <p:spPr>
          <a:xfrm>
            <a:off x="3040350" y="3014525"/>
            <a:ext cx="2627249" cy="1906350"/>
          </a:xfrm>
          <a:prstGeom prst="rect">
            <a:avLst/>
          </a:prstGeom>
          <a:noFill/>
          <a:ln>
            <a:noFill/>
          </a:ln>
        </p:spPr>
      </p:pic>
      <p:pic>
        <p:nvPicPr>
          <p:cNvPr id="172" name="Google Shape;172;p25"/>
          <p:cNvPicPr preferRelativeResize="0"/>
          <p:nvPr/>
        </p:nvPicPr>
        <p:blipFill>
          <a:blip r:embed="rId7">
            <a:alphaModFix/>
          </a:blip>
          <a:stretch>
            <a:fillRect/>
          </a:stretch>
        </p:blipFill>
        <p:spPr>
          <a:xfrm>
            <a:off x="5789825" y="1152475"/>
            <a:ext cx="2770124" cy="1757925"/>
          </a:xfrm>
          <a:prstGeom prst="rect">
            <a:avLst/>
          </a:prstGeom>
          <a:noFill/>
          <a:ln>
            <a:noFill/>
          </a:ln>
        </p:spPr>
      </p:pic>
      <p:pic>
        <p:nvPicPr>
          <p:cNvPr id="173" name="Google Shape;173;p25"/>
          <p:cNvPicPr preferRelativeResize="0"/>
          <p:nvPr/>
        </p:nvPicPr>
        <p:blipFill>
          <a:blip r:embed="rId8">
            <a:alphaModFix/>
          </a:blip>
          <a:stretch>
            <a:fillRect/>
          </a:stretch>
        </p:blipFill>
        <p:spPr>
          <a:xfrm>
            <a:off x="5789825" y="3014525"/>
            <a:ext cx="2770125" cy="1906350"/>
          </a:xfrm>
          <a:prstGeom prst="rect">
            <a:avLst/>
          </a:prstGeom>
          <a:noFill/>
          <a:ln>
            <a:noFill/>
          </a:ln>
        </p:spPr>
      </p:pic>
      <p:sp>
        <p:nvSpPr>
          <p:cNvPr id="174" name="Google Shape;174;p25"/>
          <p:cNvSpPr txBox="1"/>
          <p:nvPr/>
        </p:nvSpPr>
        <p:spPr>
          <a:xfrm>
            <a:off x="479025" y="995300"/>
            <a:ext cx="980700" cy="3309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swald Medium"/>
                <a:ea typeface="Oswald Medium"/>
                <a:cs typeface="Oswald Medium"/>
                <a:sym typeface="Oswald Medium"/>
              </a:rPr>
              <a:t>Color</a:t>
            </a:r>
            <a:endParaRPr sz="1200">
              <a:solidFill>
                <a:schemeClr val="dk2"/>
              </a:solidFill>
              <a:latin typeface="Oswald Medium"/>
              <a:ea typeface="Oswald Medium"/>
              <a:cs typeface="Oswald Medium"/>
              <a:sym typeface="Oswald Medium"/>
            </a:endParaRPr>
          </a:p>
        </p:txBody>
      </p:sp>
      <p:sp>
        <p:nvSpPr>
          <p:cNvPr id="175" name="Google Shape;175;p25"/>
          <p:cNvSpPr txBox="1"/>
          <p:nvPr/>
        </p:nvSpPr>
        <p:spPr>
          <a:xfrm>
            <a:off x="3025825" y="995300"/>
            <a:ext cx="1197900" cy="330900"/>
          </a:xfrm>
          <a:prstGeom prst="rect">
            <a:avLst/>
          </a:prstGeom>
          <a:solidFill>
            <a:schemeClr val="lt1"/>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swald Medium"/>
                <a:ea typeface="Oswald Medium"/>
                <a:cs typeface="Oswald Medium"/>
                <a:sym typeface="Oswald Medium"/>
              </a:rPr>
              <a:t>Sleeve Length</a:t>
            </a:r>
            <a:endParaRPr sz="1200">
              <a:solidFill>
                <a:schemeClr val="dk2"/>
              </a:solidFill>
              <a:latin typeface="Oswald Medium"/>
              <a:ea typeface="Oswald Medium"/>
              <a:cs typeface="Oswald Medium"/>
              <a:sym typeface="Oswald Medium"/>
            </a:endParaRPr>
          </a:p>
        </p:txBody>
      </p:sp>
      <p:sp>
        <p:nvSpPr>
          <p:cNvPr id="176" name="Google Shape;176;p25"/>
          <p:cNvSpPr txBox="1"/>
          <p:nvPr/>
        </p:nvSpPr>
        <p:spPr>
          <a:xfrm>
            <a:off x="5789825" y="995300"/>
            <a:ext cx="1197900" cy="330900"/>
          </a:xfrm>
          <a:prstGeom prst="rect">
            <a:avLst/>
          </a:prstGeom>
          <a:solidFill>
            <a:schemeClr val="lt1"/>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swald Medium"/>
                <a:ea typeface="Oswald Medium"/>
                <a:cs typeface="Oswald Medium"/>
                <a:sym typeface="Oswald Medium"/>
              </a:rPr>
              <a:t>Occasion</a:t>
            </a:r>
            <a:endParaRPr sz="1200">
              <a:solidFill>
                <a:schemeClr val="dk2"/>
              </a:solidFill>
              <a:latin typeface="Oswald Medium"/>
              <a:ea typeface="Oswald Medium"/>
              <a:cs typeface="Oswald Medium"/>
              <a:sym typeface="Oswald Medium"/>
            </a:endParaRPr>
          </a:p>
        </p:txBody>
      </p:sp>
      <p:sp>
        <p:nvSpPr>
          <p:cNvPr id="177" name="Google Shape;177;p25"/>
          <p:cNvSpPr txBox="1"/>
          <p:nvPr/>
        </p:nvSpPr>
        <p:spPr>
          <a:xfrm>
            <a:off x="479025" y="2910400"/>
            <a:ext cx="980700" cy="330900"/>
          </a:xfrm>
          <a:prstGeom prst="rect">
            <a:avLst/>
          </a:prstGeom>
          <a:solidFill>
            <a:schemeClr val="lt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swald Medium"/>
                <a:ea typeface="Oswald Medium"/>
                <a:cs typeface="Oswald Medium"/>
                <a:sym typeface="Oswald Medium"/>
              </a:rPr>
              <a:t>Fabric</a:t>
            </a:r>
            <a:endParaRPr sz="1200">
              <a:solidFill>
                <a:schemeClr val="dk2"/>
              </a:solidFill>
              <a:latin typeface="Oswald Medium"/>
              <a:ea typeface="Oswald Medium"/>
              <a:cs typeface="Oswald Medium"/>
              <a:sym typeface="Oswald Medium"/>
            </a:endParaRPr>
          </a:p>
        </p:txBody>
      </p:sp>
      <p:sp>
        <p:nvSpPr>
          <p:cNvPr id="178" name="Google Shape;178;p25"/>
          <p:cNvSpPr txBox="1"/>
          <p:nvPr/>
        </p:nvSpPr>
        <p:spPr>
          <a:xfrm>
            <a:off x="3040350" y="2910400"/>
            <a:ext cx="980700" cy="330900"/>
          </a:xfrm>
          <a:prstGeom prst="rect">
            <a:avLst/>
          </a:prstGeom>
          <a:solidFill>
            <a:schemeClr val="lt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swald Medium"/>
                <a:ea typeface="Oswald Medium"/>
                <a:cs typeface="Oswald Medium"/>
                <a:sym typeface="Oswald Medium"/>
              </a:rPr>
              <a:t>Neckline</a:t>
            </a:r>
            <a:endParaRPr sz="1200">
              <a:solidFill>
                <a:schemeClr val="dk2"/>
              </a:solidFill>
              <a:latin typeface="Oswald Medium"/>
              <a:ea typeface="Oswald Medium"/>
              <a:cs typeface="Oswald Medium"/>
              <a:sym typeface="Oswald Medium"/>
            </a:endParaRPr>
          </a:p>
        </p:txBody>
      </p:sp>
      <p:sp>
        <p:nvSpPr>
          <p:cNvPr id="179" name="Google Shape;179;p25"/>
          <p:cNvSpPr txBox="1"/>
          <p:nvPr/>
        </p:nvSpPr>
        <p:spPr>
          <a:xfrm>
            <a:off x="5789825" y="2910400"/>
            <a:ext cx="980700" cy="330900"/>
          </a:xfrm>
          <a:prstGeom prst="rect">
            <a:avLst/>
          </a:prstGeom>
          <a:solidFill>
            <a:schemeClr val="lt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Oswald Medium"/>
                <a:ea typeface="Oswald Medium"/>
                <a:cs typeface="Oswald Medium"/>
                <a:sym typeface="Oswald Medium"/>
              </a:rPr>
              <a:t>Price Range</a:t>
            </a:r>
            <a:endParaRPr sz="1200">
              <a:solidFill>
                <a:schemeClr val="dk2"/>
              </a:solidFill>
              <a:latin typeface="Oswald Medium"/>
              <a:ea typeface="Oswald Medium"/>
              <a:cs typeface="Oswald Medium"/>
              <a:sym typeface="Oswal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546425" y="205525"/>
            <a:ext cx="52860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Influence</a:t>
            </a:r>
            <a:r>
              <a:rPr lang="en"/>
              <a:t> of Big Data On Pricey Brands</a:t>
            </a:r>
            <a:endParaRPr/>
          </a:p>
        </p:txBody>
      </p:sp>
      <p:sp>
        <p:nvSpPr>
          <p:cNvPr id="185" name="Google Shape;185;p26"/>
          <p:cNvSpPr txBox="1"/>
          <p:nvPr>
            <p:ph idx="1" type="body"/>
          </p:nvPr>
        </p:nvSpPr>
        <p:spPr>
          <a:xfrm>
            <a:off x="3433463" y="1130850"/>
            <a:ext cx="5511900" cy="3496800"/>
          </a:xfrm>
          <a:prstGeom prst="rect">
            <a:avLst/>
          </a:prstGeom>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SzPts val="1400"/>
              <a:buChar char="●"/>
            </a:pPr>
            <a:r>
              <a:rPr lang="en" sz="1400"/>
              <a:t>It would be interesting to check if b</a:t>
            </a:r>
            <a:r>
              <a:rPr lang="en" sz="1400"/>
              <a:t>rands that focus more on apparel quality and rich designs consume as much data to make their design decisions.</a:t>
            </a:r>
            <a:br>
              <a:rPr lang="en" sz="1400"/>
            </a:br>
            <a:endParaRPr sz="1400"/>
          </a:p>
          <a:p>
            <a:pPr indent="-317500" lvl="0" marL="457200" rtl="0" algn="l">
              <a:lnSpc>
                <a:spcPct val="95000"/>
              </a:lnSpc>
              <a:spcBef>
                <a:spcPts val="0"/>
              </a:spcBef>
              <a:spcAft>
                <a:spcPts val="0"/>
              </a:spcAft>
              <a:buSzPts val="1400"/>
              <a:buChar char="●"/>
            </a:pPr>
            <a:r>
              <a:rPr lang="en" sz="1400"/>
              <a:t>We performed hypothesis testing for the percentage change in sales for such brands.</a:t>
            </a:r>
            <a:br>
              <a:rPr lang="en" sz="1400"/>
            </a:br>
            <a:endParaRPr sz="1400"/>
          </a:p>
          <a:p>
            <a:pPr indent="-317500" lvl="0" marL="457200" rtl="0" algn="l">
              <a:lnSpc>
                <a:spcPct val="95000"/>
              </a:lnSpc>
              <a:spcBef>
                <a:spcPts val="0"/>
              </a:spcBef>
              <a:spcAft>
                <a:spcPts val="0"/>
              </a:spcAft>
              <a:buSzPts val="1400"/>
              <a:buChar char="●"/>
            </a:pPr>
            <a:r>
              <a:rPr lang="en" sz="1400" u="sng"/>
              <a:t>Ind</a:t>
            </a:r>
            <a:r>
              <a:rPr lang="en" sz="1400" u="sng"/>
              <a:t>ependent factors considered for regression</a:t>
            </a:r>
            <a:r>
              <a:rPr lang="en" sz="1400"/>
              <a:t>:</a:t>
            </a:r>
            <a:endParaRPr sz="1400"/>
          </a:p>
          <a:p>
            <a:pPr indent="-317500" lvl="1" marL="914400" rtl="0" algn="l">
              <a:lnSpc>
                <a:spcPct val="95000"/>
              </a:lnSpc>
              <a:spcBef>
                <a:spcPts val="0"/>
              </a:spcBef>
              <a:spcAft>
                <a:spcPts val="0"/>
              </a:spcAft>
              <a:buSzPts val="1400"/>
              <a:buChar char="○"/>
            </a:pPr>
            <a:r>
              <a:rPr lang="en"/>
              <a:t>(1/Annual Sales) -&gt; To account for size of the company</a:t>
            </a:r>
            <a:endParaRPr/>
          </a:p>
          <a:p>
            <a:pPr indent="-317500" lvl="1" marL="914400" rtl="0" algn="l">
              <a:lnSpc>
                <a:spcPct val="95000"/>
              </a:lnSpc>
              <a:spcBef>
                <a:spcPts val="0"/>
              </a:spcBef>
              <a:spcAft>
                <a:spcPts val="0"/>
              </a:spcAft>
              <a:buSzPts val="1400"/>
              <a:buChar char="○"/>
            </a:pPr>
            <a:r>
              <a:rPr lang="en"/>
              <a:t>Classy/Trendy (Categorical variable) -&gt; To incorporate the type of designs</a:t>
            </a:r>
            <a:endParaRPr/>
          </a:p>
          <a:p>
            <a:pPr indent="-317500" lvl="1" marL="914400" rtl="0" algn="l">
              <a:lnSpc>
                <a:spcPct val="95000"/>
              </a:lnSpc>
              <a:spcBef>
                <a:spcPts val="0"/>
              </a:spcBef>
              <a:spcAft>
                <a:spcPts val="0"/>
              </a:spcAft>
              <a:buSzPts val="1400"/>
              <a:buChar char="○"/>
            </a:pPr>
            <a:r>
              <a:rPr lang="en"/>
              <a:t>Big Data (0/1) -&gt; Prevalent usage of data for product design by the company today (Yes/No)</a:t>
            </a:r>
            <a:endParaRPr/>
          </a:p>
          <a:p>
            <a:pPr indent="0" lvl="0" marL="0" rtl="0" algn="l">
              <a:lnSpc>
                <a:spcPct val="95000"/>
              </a:lnSpc>
              <a:spcBef>
                <a:spcPts val="1200"/>
              </a:spcBef>
              <a:spcAft>
                <a:spcPts val="1200"/>
              </a:spcAft>
              <a:buNone/>
            </a:pPr>
            <a:r>
              <a:t/>
            </a:r>
            <a:endParaRPr/>
          </a:p>
        </p:txBody>
      </p:sp>
      <p:pic>
        <p:nvPicPr>
          <p:cNvPr id="186" name="Google Shape;186;p26"/>
          <p:cNvPicPr preferRelativeResize="0"/>
          <p:nvPr/>
        </p:nvPicPr>
        <p:blipFill>
          <a:blip r:embed="rId3">
            <a:alphaModFix/>
          </a:blip>
          <a:stretch>
            <a:fillRect/>
          </a:stretch>
        </p:blipFill>
        <p:spPr>
          <a:xfrm>
            <a:off x="-6" y="0"/>
            <a:ext cx="3428163" cy="5143501"/>
          </a:xfrm>
          <a:prstGeom prst="rect">
            <a:avLst/>
          </a:prstGeom>
          <a:noFill/>
          <a:ln>
            <a:noFill/>
          </a:ln>
        </p:spPr>
      </p:pic>
      <p:pic>
        <p:nvPicPr>
          <p:cNvPr id="187" name="Google Shape;187;p26"/>
          <p:cNvPicPr preferRelativeResize="0"/>
          <p:nvPr/>
        </p:nvPicPr>
        <p:blipFill>
          <a:blip r:embed="rId4">
            <a:alphaModFix amt="52999"/>
          </a:blip>
          <a:stretch>
            <a:fillRect/>
          </a:stretch>
        </p:blipFill>
        <p:spPr>
          <a:xfrm>
            <a:off x="3546425" y="3899150"/>
            <a:ext cx="5597575" cy="1067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228750"/>
            <a:ext cx="4413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Conclusion </a:t>
            </a:r>
            <a:endParaRPr b="0">
              <a:latin typeface="Oswald SemiBold"/>
              <a:ea typeface="Oswald SemiBold"/>
              <a:cs typeface="Oswald SemiBold"/>
              <a:sym typeface="Oswald SemiBold"/>
            </a:endParaRPr>
          </a:p>
        </p:txBody>
      </p:sp>
      <p:sp>
        <p:nvSpPr>
          <p:cNvPr id="193" name="Google Shape;193;p27"/>
          <p:cNvSpPr txBox="1"/>
          <p:nvPr>
            <p:ph idx="1" type="body"/>
          </p:nvPr>
        </p:nvSpPr>
        <p:spPr>
          <a:xfrm>
            <a:off x="311700" y="786725"/>
            <a:ext cx="4496400" cy="432600"/>
          </a:xfrm>
          <a:prstGeom prst="rect">
            <a:avLst/>
          </a:prstGeom>
        </p:spPr>
        <p:txBody>
          <a:bodyPr anchorCtr="0" anchor="t" bIns="91425" lIns="91425" spcFirstLastPara="1" rIns="91425" wrap="square" tIns="91425">
            <a:normAutofit/>
          </a:bodyPr>
          <a:lstStyle/>
          <a:p>
            <a:pPr indent="0" lvl="0" marL="0" rtl="0" algn="l">
              <a:spcBef>
                <a:spcPts val="1500"/>
              </a:spcBef>
              <a:spcAft>
                <a:spcPts val="1500"/>
              </a:spcAft>
              <a:buClr>
                <a:schemeClr val="dk2"/>
              </a:buClr>
              <a:buSzPts val="1100"/>
              <a:buFont typeface="Arial"/>
              <a:buNone/>
            </a:pPr>
            <a:r>
              <a:rPr b="1" lang="en" sz="1350"/>
              <a:t>Old Navy</a:t>
            </a:r>
            <a:endParaRPr sz="1350"/>
          </a:p>
        </p:txBody>
      </p:sp>
      <p:pic>
        <p:nvPicPr>
          <p:cNvPr id="194" name="Google Shape;194;p27"/>
          <p:cNvPicPr preferRelativeResize="0"/>
          <p:nvPr/>
        </p:nvPicPr>
        <p:blipFill>
          <a:blip r:embed="rId3">
            <a:alphaModFix/>
          </a:blip>
          <a:stretch>
            <a:fillRect/>
          </a:stretch>
        </p:blipFill>
        <p:spPr>
          <a:xfrm>
            <a:off x="4725375" y="275763"/>
            <a:ext cx="4360825" cy="4360825"/>
          </a:xfrm>
          <a:prstGeom prst="rect">
            <a:avLst/>
          </a:prstGeom>
          <a:noFill/>
          <a:ln>
            <a:noFill/>
          </a:ln>
        </p:spPr>
      </p:pic>
      <p:sp>
        <p:nvSpPr>
          <p:cNvPr id="195" name="Google Shape;195;p27"/>
          <p:cNvSpPr txBox="1"/>
          <p:nvPr/>
        </p:nvSpPr>
        <p:spPr>
          <a:xfrm>
            <a:off x="224125" y="1021425"/>
            <a:ext cx="4457100" cy="865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2"/>
              </a:buClr>
              <a:buSzPts val="1200"/>
              <a:buFont typeface="Source Sans Pro"/>
              <a:buChar char="●"/>
            </a:pPr>
            <a:r>
              <a:rPr lang="en" sz="1200">
                <a:solidFill>
                  <a:schemeClr val="lt2"/>
                </a:solidFill>
                <a:latin typeface="Source Sans Pro"/>
                <a:ea typeface="Source Sans Pro"/>
                <a:cs typeface="Source Sans Pro"/>
                <a:sym typeface="Source Sans Pro"/>
              </a:rPr>
              <a:t>Relies on fast fashion and current trends</a:t>
            </a:r>
            <a:endParaRPr sz="1200">
              <a:solidFill>
                <a:schemeClr val="lt2"/>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chemeClr val="lt2"/>
              </a:buClr>
              <a:buSzPts val="1200"/>
              <a:buFont typeface="Source Sans Pro"/>
              <a:buChar char="●"/>
            </a:pPr>
            <a:r>
              <a:rPr lang="en" sz="1200">
                <a:solidFill>
                  <a:schemeClr val="lt2"/>
                </a:solidFill>
                <a:latin typeface="Source Sans Pro"/>
                <a:ea typeface="Source Sans Pro"/>
                <a:cs typeface="Source Sans Pro"/>
                <a:sym typeface="Source Sans Pro"/>
              </a:rPr>
              <a:t>Data can inform marketing and pricing strategies effectively</a:t>
            </a:r>
            <a:endParaRPr sz="1200">
              <a:solidFill>
                <a:schemeClr val="lt2"/>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chemeClr val="lt2"/>
              </a:buClr>
              <a:buSzPts val="1200"/>
              <a:buFont typeface="Source Sans Pro"/>
              <a:buChar char="●"/>
            </a:pPr>
            <a:r>
              <a:rPr lang="en" sz="1200">
                <a:solidFill>
                  <a:schemeClr val="lt2"/>
                </a:solidFill>
                <a:latin typeface="Source Sans Pro"/>
                <a:ea typeface="Source Sans Pro"/>
                <a:cs typeface="Source Sans Pro"/>
                <a:sym typeface="Source Sans Pro"/>
              </a:rPr>
              <a:t>Big data approach is better served</a:t>
            </a:r>
            <a:endParaRPr>
              <a:latin typeface="Source Sans Pro"/>
              <a:ea typeface="Source Sans Pro"/>
              <a:cs typeface="Source Sans Pro"/>
              <a:sym typeface="Source Sans Pro"/>
            </a:endParaRPr>
          </a:p>
        </p:txBody>
      </p:sp>
      <p:sp>
        <p:nvSpPr>
          <p:cNvPr id="196" name="Google Shape;196;p27"/>
          <p:cNvSpPr txBox="1"/>
          <p:nvPr>
            <p:ph idx="1" type="body"/>
          </p:nvPr>
        </p:nvSpPr>
        <p:spPr>
          <a:xfrm>
            <a:off x="314075" y="1952725"/>
            <a:ext cx="4496400" cy="432600"/>
          </a:xfrm>
          <a:prstGeom prst="rect">
            <a:avLst/>
          </a:prstGeom>
        </p:spPr>
        <p:txBody>
          <a:bodyPr anchorCtr="0" anchor="t" bIns="91425" lIns="91425" spcFirstLastPara="1" rIns="91425" wrap="square" tIns="91425">
            <a:normAutofit/>
          </a:bodyPr>
          <a:lstStyle/>
          <a:p>
            <a:pPr indent="0" lvl="0" marL="0" rtl="0" algn="l">
              <a:spcBef>
                <a:spcPts val="1500"/>
              </a:spcBef>
              <a:spcAft>
                <a:spcPts val="1500"/>
              </a:spcAft>
              <a:buClr>
                <a:schemeClr val="dk2"/>
              </a:buClr>
              <a:buSzPts val="1100"/>
              <a:buFont typeface="Arial"/>
              <a:buNone/>
            </a:pPr>
            <a:r>
              <a:rPr b="1" lang="en" sz="1350"/>
              <a:t>GAP</a:t>
            </a:r>
            <a:endParaRPr sz="1350"/>
          </a:p>
        </p:txBody>
      </p:sp>
      <p:sp>
        <p:nvSpPr>
          <p:cNvPr id="197" name="Google Shape;197;p27"/>
          <p:cNvSpPr txBox="1"/>
          <p:nvPr/>
        </p:nvSpPr>
        <p:spPr>
          <a:xfrm>
            <a:off x="226500" y="2187425"/>
            <a:ext cx="4457100" cy="865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2"/>
              </a:buClr>
              <a:buSzPts val="1200"/>
              <a:buFont typeface="Source Sans Pro"/>
              <a:buChar char="●"/>
            </a:pPr>
            <a:r>
              <a:rPr lang="en" sz="1200">
                <a:solidFill>
                  <a:schemeClr val="lt2"/>
                </a:solidFill>
                <a:latin typeface="Source Sans Pro"/>
                <a:ea typeface="Source Sans Pro"/>
                <a:cs typeface="Source Sans Pro"/>
                <a:sym typeface="Source Sans Pro"/>
              </a:rPr>
              <a:t>Offers a mix of basics and fashion-forward items </a:t>
            </a:r>
            <a:endParaRPr sz="1200">
              <a:solidFill>
                <a:schemeClr val="lt2"/>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chemeClr val="lt2"/>
              </a:buClr>
              <a:buSzPts val="1200"/>
              <a:buFont typeface="Source Sans Pro"/>
              <a:buChar char="●"/>
            </a:pPr>
            <a:r>
              <a:rPr lang="en" sz="1200">
                <a:solidFill>
                  <a:schemeClr val="lt2"/>
                </a:solidFill>
                <a:latin typeface="Source Sans Pro"/>
                <a:ea typeface="Source Sans Pro"/>
                <a:cs typeface="Source Sans Pro"/>
                <a:sym typeface="Source Sans Pro"/>
              </a:rPr>
              <a:t>Data can be useful for basics, it may struggle to drive innovation for fashion-forward items</a:t>
            </a:r>
            <a:endParaRPr sz="1200">
              <a:solidFill>
                <a:schemeClr val="lt2"/>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chemeClr val="lt2"/>
              </a:buClr>
              <a:buSzPts val="1200"/>
              <a:buFont typeface="Source Sans Pro"/>
              <a:buChar char="●"/>
            </a:pPr>
            <a:r>
              <a:rPr lang="en" sz="1200">
                <a:solidFill>
                  <a:schemeClr val="lt2"/>
                </a:solidFill>
                <a:latin typeface="Source Sans Pro"/>
                <a:ea typeface="Source Sans Pro"/>
                <a:cs typeface="Source Sans Pro"/>
                <a:sym typeface="Source Sans Pro"/>
              </a:rPr>
              <a:t>Effectiveness of big data approach is moderate</a:t>
            </a:r>
            <a:endParaRPr>
              <a:latin typeface="Source Sans Pro"/>
              <a:ea typeface="Source Sans Pro"/>
              <a:cs typeface="Source Sans Pro"/>
              <a:sym typeface="Source Sans Pro"/>
            </a:endParaRPr>
          </a:p>
        </p:txBody>
      </p:sp>
      <p:sp>
        <p:nvSpPr>
          <p:cNvPr id="198" name="Google Shape;198;p27"/>
          <p:cNvSpPr txBox="1"/>
          <p:nvPr>
            <p:ph idx="1" type="body"/>
          </p:nvPr>
        </p:nvSpPr>
        <p:spPr>
          <a:xfrm>
            <a:off x="314088" y="3269175"/>
            <a:ext cx="4496400" cy="432600"/>
          </a:xfrm>
          <a:prstGeom prst="rect">
            <a:avLst/>
          </a:prstGeom>
        </p:spPr>
        <p:txBody>
          <a:bodyPr anchorCtr="0" anchor="t" bIns="91425" lIns="91425" spcFirstLastPara="1" rIns="91425" wrap="square" tIns="91425">
            <a:normAutofit/>
          </a:bodyPr>
          <a:lstStyle/>
          <a:p>
            <a:pPr indent="0" lvl="0" marL="0" rtl="0" algn="l">
              <a:spcBef>
                <a:spcPts val="1500"/>
              </a:spcBef>
              <a:spcAft>
                <a:spcPts val="1500"/>
              </a:spcAft>
              <a:buClr>
                <a:schemeClr val="dk2"/>
              </a:buClr>
              <a:buSzPts val="1100"/>
              <a:buFont typeface="Arial"/>
              <a:buNone/>
            </a:pPr>
            <a:r>
              <a:rPr b="1" lang="en" sz="1350"/>
              <a:t>Banana Republic</a:t>
            </a:r>
            <a:endParaRPr sz="1350"/>
          </a:p>
        </p:txBody>
      </p:sp>
      <p:sp>
        <p:nvSpPr>
          <p:cNvPr id="199" name="Google Shape;199;p27"/>
          <p:cNvSpPr txBox="1"/>
          <p:nvPr/>
        </p:nvSpPr>
        <p:spPr>
          <a:xfrm>
            <a:off x="226513" y="3503875"/>
            <a:ext cx="4457100" cy="865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2"/>
              </a:buClr>
              <a:buSzPts val="1200"/>
              <a:buFont typeface="Source Sans Pro"/>
              <a:buChar char="●"/>
            </a:pPr>
            <a:r>
              <a:rPr lang="en" sz="1200">
                <a:solidFill>
                  <a:schemeClr val="lt2"/>
                </a:solidFill>
                <a:latin typeface="Source Sans Pro"/>
                <a:ea typeface="Source Sans Pro"/>
                <a:cs typeface="Source Sans Pro"/>
                <a:sym typeface="Source Sans Pro"/>
              </a:rPr>
              <a:t>Known </a:t>
            </a:r>
            <a:r>
              <a:rPr lang="en" sz="1200">
                <a:solidFill>
                  <a:schemeClr val="lt2"/>
                </a:solidFill>
                <a:latin typeface="Source Sans Pro"/>
                <a:ea typeface="Source Sans Pro"/>
                <a:cs typeface="Source Sans Pro"/>
                <a:sym typeface="Source Sans Pro"/>
              </a:rPr>
              <a:t>for its quality and classy designs</a:t>
            </a:r>
            <a:endParaRPr sz="1200">
              <a:solidFill>
                <a:schemeClr val="lt2"/>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chemeClr val="lt2"/>
              </a:buClr>
              <a:buSzPts val="1200"/>
              <a:buFont typeface="Source Sans Pro"/>
              <a:buChar char="●"/>
            </a:pPr>
            <a:r>
              <a:rPr lang="en" sz="1200">
                <a:solidFill>
                  <a:schemeClr val="lt2"/>
                </a:solidFill>
                <a:latin typeface="Source Sans Pro"/>
                <a:ea typeface="Source Sans Pro"/>
                <a:cs typeface="Source Sans Pro"/>
                <a:sym typeface="Source Sans Pro"/>
              </a:rPr>
              <a:t>Data-driven approaches may hinder its ability to create unique and innovative fashion</a:t>
            </a:r>
            <a:endParaRPr sz="1200">
              <a:solidFill>
                <a:schemeClr val="lt2"/>
              </a:solidFill>
              <a:latin typeface="Source Sans Pro"/>
              <a:ea typeface="Source Sans Pro"/>
              <a:cs typeface="Source Sans Pro"/>
              <a:sym typeface="Source Sans Pro"/>
            </a:endParaRPr>
          </a:p>
          <a:p>
            <a:pPr indent="-304800" lvl="0" marL="457200" rtl="0" algn="l">
              <a:lnSpc>
                <a:spcPct val="115000"/>
              </a:lnSpc>
              <a:spcBef>
                <a:spcPts val="0"/>
              </a:spcBef>
              <a:spcAft>
                <a:spcPts val="0"/>
              </a:spcAft>
              <a:buClr>
                <a:schemeClr val="lt2"/>
              </a:buClr>
              <a:buSzPts val="1200"/>
              <a:buFont typeface="Source Sans Pro"/>
              <a:buChar char="●"/>
            </a:pPr>
            <a:r>
              <a:rPr lang="en" sz="1200">
                <a:solidFill>
                  <a:schemeClr val="lt2"/>
                </a:solidFill>
                <a:latin typeface="Source Sans Pro"/>
                <a:ea typeface="Source Sans Pro"/>
                <a:cs typeface="Source Sans Pro"/>
                <a:sym typeface="Source Sans Pro"/>
              </a:rPr>
              <a:t>Big data is less suited</a:t>
            </a:r>
            <a:endParaRPr>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8"/>
          <p:cNvPicPr preferRelativeResize="0"/>
          <p:nvPr/>
        </p:nvPicPr>
        <p:blipFill rotWithShape="1">
          <a:blip r:embed="rId3">
            <a:alphaModFix/>
          </a:blip>
          <a:srcRect b="0" l="803" r="0" t="1497"/>
          <a:stretch/>
        </p:blipFill>
        <p:spPr>
          <a:xfrm>
            <a:off x="73200" y="77050"/>
            <a:ext cx="9066776" cy="5066450"/>
          </a:xfrm>
          <a:prstGeom prst="rect">
            <a:avLst/>
          </a:prstGeom>
          <a:noFill/>
          <a:ln>
            <a:noFill/>
          </a:ln>
        </p:spPr>
      </p:pic>
      <p:sp>
        <p:nvSpPr>
          <p:cNvPr id="205" name="Google Shape;205;p28"/>
          <p:cNvSpPr/>
          <p:nvPr/>
        </p:nvSpPr>
        <p:spPr>
          <a:xfrm>
            <a:off x="1506450" y="1949525"/>
            <a:ext cx="485400" cy="3074700"/>
          </a:xfrm>
          <a:prstGeom prst="rect">
            <a:avLst/>
          </a:prstGeom>
          <a:noFill/>
          <a:ln cap="flat" cmpd="sng" w="1905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4228500" y="445025"/>
            <a:ext cx="46038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Recommendations</a:t>
            </a:r>
            <a:r>
              <a:rPr b="0" lang="en">
                <a:latin typeface="Oswald SemiBold"/>
                <a:ea typeface="Oswald SemiBold"/>
                <a:cs typeface="Oswald SemiBold"/>
                <a:sym typeface="Oswald SemiBold"/>
              </a:rPr>
              <a:t>:</a:t>
            </a:r>
            <a:endParaRPr b="0">
              <a:latin typeface="Oswald SemiBold"/>
              <a:ea typeface="Oswald SemiBold"/>
              <a:cs typeface="Oswald SemiBold"/>
              <a:sym typeface="Oswald SemiBold"/>
            </a:endParaRPr>
          </a:p>
        </p:txBody>
      </p:sp>
      <p:sp>
        <p:nvSpPr>
          <p:cNvPr id="211" name="Google Shape;211;p29"/>
          <p:cNvSpPr txBox="1"/>
          <p:nvPr>
            <p:ph idx="1" type="body"/>
          </p:nvPr>
        </p:nvSpPr>
        <p:spPr>
          <a:xfrm>
            <a:off x="4407625" y="1152475"/>
            <a:ext cx="4424700" cy="3416400"/>
          </a:xfrm>
          <a:prstGeom prst="rect">
            <a:avLst/>
          </a:prstGeom>
        </p:spPr>
        <p:txBody>
          <a:bodyPr anchorCtr="0" anchor="t" bIns="91425" lIns="91425" spcFirstLastPara="1" rIns="91425" wrap="square" tIns="91425">
            <a:normAutofit fontScale="85000"/>
          </a:bodyPr>
          <a:lstStyle/>
          <a:p>
            <a:pPr indent="0" lvl="0" marL="0" rtl="0" algn="l">
              <a:spcBef>
                <a:spcPts val="1200"/>
              </a:spcBef>
              <a:spcAft>
                <a:spcPts val="0"/>
              </a:spcAft>
              <a:buNone/>
            </a:pPr>
            <a:r>
              <a:rPr lang="en"/>
              <a:t>Recommendations:</a:t>
            </a:r>
            <a:endParaRPr/>
          </a:p>
          <a:p>
            <a:pPr indent="-325755" lvl="0" marL="457200" rtl="0" algn="l">
              <a:spcBef>
                <a:spcPts val="1200"/>
              </a:spcBef>
              <a:spcAft>
                <a:spcPts val="0"/>
              </a:spcAft>
              <a:buSzPct val="100000"/>
              <a:buAutoNum type="arabicPeriod"/>
            </a:pPr>
            <a:r>
              <a:rPr lang="en"/>
              <a:t>To cater to GenZ crowd, GAP and Old Navy should leverage influencer marketing like Zara and Shein do in the form of “try on hauls”. These are extremely popular on social media and has 2 sided advantages: Reduced marketing cost and higher conversion rate. </a:t>
            </a:r>
            <a:endParaRPr/>
          </a:p>
          <a:p>
            <a:pPr indent="-325755" lvl="0" marL="457200" rtl="0" algn="l">
              <a:spcBef>
                <a:spcPts val="0"/>
              </a:spcBef>
              <a:spcAft>
                <a:spcPts val="0"/>
              </a:spcAft>
              <a:buSzPct val="163636"/>
              <a:buAutoNum type="arabicPeriod"/>
            </a:pPr>
            <a:r>
              <a:rPr lang="en"/>
              <a:t>Focus more on timing of digital </a:t>
            </a:r>
            <a:r>
              <a:rPr lang="en"/>
              <a:t>marketing</a:t>
            </a:r>
            <a:r>
              <a:rPr lang="en"/>
              <a:t> like advertise more when prices of competitors go up , to take advantage of price sensitive crowd.</a:t>
            </a:r>
            <a:endParaRPr sz="11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rgbClr val="374151"/>
              </a:solidFill>
              <a:highlight>
                <a:srgbClr val="F7F7F8"/>
              </a:highlight>
              <a:latin typeface="Roboto"/>
              <a:ea typeface="Roboto"/>
              <a:cs typeface="Roboto"/>
              <a:sym typeface="Roboto"/>
            </a:endParaRPr>
          </a:p>
        </p:txBody>
      </p:sp>
      <p:pic>
        <p:nvPicPr>
          <p:cNvPr id="212" name="Google Shape;212;p29"/>
          <p:cNvPicPr preferRelativeResize="0"/>
          <p:nvPr/>
        </p:nvPicPr>
        <p:blipFill rotWithShape="1">
          <a:blip r:embed="rId3">
            <a:alphaModFix/>
          </a:blip>
          <a:srcRect b="9412" l="0" r="0" t="0"/>
          <a:stretch/>
        </p:blipFill>
        <p:spPr>
          <a:xfrm>
            <a:off x="0" y="0"/>
            <a:ext cx="4129449"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ph type="title"/>
          </p:nvPr>
        </p:nvSpPr>
        <p:spPr>
          <a:xfrm>
            <a:off x="311700" y="568925"/>
            <a:ext cx="32877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a:latin typeface="Oswald SemiBold"/>
                <a:ea typeface="Oswald SemiBold"/>
                <a:cs typeface="Oswald SemiBold"/>
                <a:sym typeface="Oswald SemiBold"/>
              </a:rPr>
              <a:t>Limitations</a:t>
            </a:r>
            <a:endParaRPr b="0">
              <a:latin typeface="Oswald SemiBold"/>
              <a:ea typeface="Oswald SemiBold"/>
              <a:cs typeface="Oswald SemiBold"/>
              <a:sym typeface="Oswald SemiBold"/>
            </a:endParaRPr>
          </a:p>
        </p:txBody>
      </p:sp>
      <p:sp>
        <p:nvSpPr>
          <p:cNvPr id="218" name="Google Shape;218;p30"/>
          <p:cNvSpPr txBox="1"/>
          <p:nvPr>
            <p:ph idx="1" type="body"/>
          </p:nvPr>
        </p:nvSpPr>
        <p:spPr>
          <a:xfrm>
            <a:off x="311700" y="1709400"/>
            <a:ext cx="4769700" cy="3179400"/>
          </a:xfrm>
          <a:prstGeom prst="rect">
            <a:avLst/>
          </a:prstGeom>
        </p:spPr>
        <p:txBody>
          <a:bodyPr anchorCtr="0" anchor="t" bIns="91425" lIns="91425" spcFirstLastPara="1" rIns="91425" wrap="square" tIns="91425">
            <a:normAutofit lnSpcReduction="10000"/>
          </a:bodyPr>
          <a:lstStyle/>
          <a:p>
            <a:pPr indent="0" lvl="0" marL="0" rtl="0" algn="l">
              <a:spcBef>
                <a:spcPts val="1500"/>
              </a:spcBef>
              <a:spcAft>
                <a:spcPts val="0"/>
              </a:spcAft>
              <a:buNone/>
            </a:pPr>
            <a:r>
              <a:rPr lang="en" sz="1800"/>
              <a:t>Data Scraping Challenges: web scraping may face occasional challenges as the websites change their underlying structure.</a:t>
            </a:r>
            <a:endParaRPr sz="1800"/>
          </a:p>
          <a:p>
            <a:pPr indent="0" lvl="0" marL="0" rtl="0" algn="l">
              <a:spcBef>
                <a:spcPts val="1500"/>
              </a:spcBef>
              <a:spcAft>
                <a:spcPts val="0"/>
              </a:spcAft>
              <a:buNone/>
            </a:pPr>
            <a:r>
              <a:rPr lang="en" sz="1800"/>
              <a:t>Our analysis is based on ratings form sites, so we have considered their underlying rating algorithm to be fair and non tampered. </a:t>
            </a:r>
            <a:endParaRPr sz="1800"/>
          </a:p>
          <a:p>
            <a:pPr indent="0" lvl="0" marL="0" rtl="0" algn="l">
              <a:spcBef>
                <a:spcPts val="1500"/>
              </a:spcBef>
              <a:spcAft>
                <a:spcPts val="0"/>
              </a:spcAft>
              <a:buNone/>
            </a:pPr>
            <a:r>
              <a:t/>
            </a:r>
            <a:endParaRPr sz="1800"/>
          </a:p>
          <a:p>
            <a:pPr indent="0" lvl="0" marL="0" rtl="0" algn="l">
              <a:spcBef>
                <a:spcPts val="1500"/>
              </a:spcBef>
              <a:spcAft>
                <a:spcPts val="0"/>
              </a:spcAft>
              <a:buNone/>
            </a:pPr>
            <a:r>
              <a:t/>
            </a:r>
            <a:endParaRPr>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pic>
        <p:nvPicPr>
          <p:cNvPr id="219" name="Google Shape;219;p30"/>
          <p:cNvPicPr preferRelativeResize="0"/>
          <p:nvPr/>
        </p:nvPicPr>
        <p:blipFill rotWithShape="1">
          <a:blip r:embed="rId3">
            <a:alphaModFix/>
          </a:blip>
          <a:srcRect b="6305" l="50862" r="0" t="0"/>
          <a:stretch/>
        </p:blipFill>
        <p:spPr>
          <a:xfrm>
            <a:off x="5206049" y="0"/>
            <a:ext cx="3937952"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1"/>
          <p:cNvPicPr preferRelativeResize="0"/>
          <p:nvPr/>
        </p:nvPicPr>
        <p:blipFill>
          <a:blip r:embed="rId3">
            <a:alphaModFix/>
          </a:blip>
          <a:stretch>
            <a:fillRect/>
          </a:stretch>
        </p:blipFill>
        <p:spPr>
          <a:xfrm>
            <a:off x="0" y="-60800"/>
            <a:ext cx="9144000" cy="5143500"/>
          </a:xfrm>
          <a:prstGeom prst="rect">
            <a:avLst/>
          </a:prstGeom>
          <a:noFill/>
          <a:ln>
            <a:noFill/>
          </a:ln>
        </p:spPr>
      </p:pic>
      <p:sp>
        <p:nvSpPr>
          <p:cNvPr id="225" name="Google Shape;225;p31"/>
          <p:cNvSpPr txBox="1"/>
          <p:nvPr>
            <p:ph type="title"/>
          </p:nvPr>
        </p:nvSpPr>
        <p:spPr>
          <a:xfrm>
            <a:off x="3762125" y="3416550"/>
            <a:ext cx="25050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300"/>
              <a:t>Thank You</a:t>
            </a:r>
            <a:endParaRPr sz="3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1166675" y="445025"/>
            <a:ext cx="56568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Our Team: Group 14</a:t>
            </a:r>
            <a:endParaRPr b="0">
              <a:latin typeface="Oswald SemiBold"/>
              <a:ea typeface="Oswald SemiBold"/>
              <a:cs typeface="Oswald SemiBold"/>
              <a:sym typeface="Oswald SemiBold"/>
            </a:endParaRPr>
          </a:p>
        </p:txBody>
      </p:sp>
      <p:sp>
        <p:nvSpPr>
          <p:cNvPr id="66" name="Google Shape;66;p14"/>
          <p:cNvSpPr txBox="1"/>
          <p:nvPr/>
        </p:nvSpPr>
        <p:spPr>
          <a:xfrm>
            <a:off x="2414913" y="4662850"/>
            <a:ext cx="16089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urce Sans Pro"/>
                <a:ea typeface="Source Sans Pro"/>
                <a:cs typeface="Source Sans Pro"/>
                <a:sym typeface="Source Sans Pro"/>
              </a:rPr>
              <a:t>Archita Ray</a:t>
            </a:r>
            <a:endParaRPr b="1">
              <a:solidFill>
                <a:schemeClr val="dk1"/>
              </a:solidFill>
              <a:latin typeface="Source Sans Pro"/>
              <a:ea typeface="Source Sans Pro"/>
              <a:cs typeface="Source Sans Pro"/>
              <a:sym typeface="Source Sans Pro"/>
            </a:endParaRPr>
          </a:p>
        </p:txBody>
      </p:sp>
      <p:sp>
        <p:nvSpPr>
          <p:cNvPr id="67" name="Google Shape;67;p14"/>
          <p:cNvSpPr txBox="1"/>
          <p:nvPr/>
        </p:nvSpPr>
        <p:spPr>
          <a:xfrm>
            <a:off x="5822688" y="4662850"/>
            <a:ext cx="13668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Source Sans Pro"/>
                <a:ea typeface="Source Sans Pro"/>
                <a:cs typeface="Source Sans Pro"/>
                <a:sym typeface="Source Sans Pro"/>
              </a:rPr>
              <a:t>Pratik Borkar</a:t>
            </a:r>
            <a:endParaRPr b="1">
              <a:solidFill>
                <a:schemeClr val="dk1"/>
              </a:solidFill>
              <a:latin typeface="Source Sans Pro"/>
              <a:ea typeface="Source Sans Pro"/>
              <a:cs typeface="Source Sans Pro"/>
              <a:sym typeface="Source Sans Pro"/>
            </a:endParaRPr>
          </a:p>
        </p:txBody>
      </p:sp>
      <p:sp>
        <p:nvSpPr>
          <p:cNvPr id="68" name="Google Shape;68;p14"/>
          <p:cNvSpPr txBox="1"/>
          <p:nvPr/>
        </p:nvSpPr>
        <p:spPr>
          <a:xfrm>
            <a:off x="3792638" y="4662850"/>
            <a:ext cx="22194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Vishnu Vardhan Ponduri</a:t>
            </a:r>
            <a:endParaRPr b="1">
              <a:latin typeface="Source Sans Pro"/>
              <a:ea typeface="Source Sans Pro"/>
              <a:cs typeface="Source Sans Pro"/>
              <a:sym typeface="Source Sans Pro"/>
            </a:endParaRPr>
          </a:p>
        </p:txBody>
      </p:sp>
      <p:sp>
        <p:nvSpPr>
          <p:cNvPr id="69" name="Google Shape;69;p14"/>
          <p:cNvSpPr txBox="1"/>
          <p:nvPr/>
        </p:nvSpPr>
        <p:spPr>
          <a:xfrm>
            <a:off x="1166678" y="4662850"/>
            <a:ext cx="1659900" cy="35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Akshita Sharma</a:t>
            </a:r>
            <a:endParaRPr b="1">
              <a:latin typeface="Source Sans Pro"/>
              <a:ea typeface="Source Sans Pro"/>
              <a:cs typeface="Source Sans Pro"/>
              <a:sym typeface="Source Sans Pro"/>
            </a:endParaRPr>
          </a:p>
        </p:txBody>
      </p:sp>
      <p:pic>
        <p:nvPicPr>
          <p:cNvPr descr="Image" id="70" name="Google Shape;70;p14"/>
          <p:cNvPicPr preferRelativeResize="0"/>
          <p:nvPr/>
        </p:nvPicPr>
        <p:blipFill rotWithShape="1">
          <a:blip r:embed="rId3">
            <a:alphaModFix/>
          </a:blip>
          <a:srcRect b="10992" l="6531" r="15991" t="12991"/>
          <a:stretch/>
        </p:blipFill>
        <p:spPr>
          <a:xfrm>
            <a:off x="1726075" y="979975"/>
            <a:ext cx="5004776" cy="36828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4268500" y="1780350"/>
            <a:ext cx="3837600" cy="12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6000">
                <a:latin typeface="Oswald"/>
                <a:ea typeface="Oswald"/>
                <a:cs typeface="Oswald"/>
                <a:sym typeface="Oswald"/>
              </a:rPr>
              <a:t>Questions ?</a:t>
            </a:r>
            <a:endParaRPr sz="6000">
              <a:latin typeface="Oswald"/>
              <a:ea typeface="Oswald"/>
              <a:cs typeface="Oswald"/>
              <a:sym typeface="Oswald"/>
            </a:endParaRPr>
          </a:p>
        </p:txBody>
      </p:sp>
      <p:pic>
        <p:nvPicPr>
          <p:cNvPr id="231" name="Google Shape;231;p32"/>
          <p:cNvPicPr preferRelativeResize="0"/>
          <p:nvPr/>
        </p:nvPicPr>
        <p:blipFill>
          <a:blip r:embed="rId3">
            <a:alphaModFix/>
          </a:blip>
          <a:stretch>
            <a:fillRect/>
          </a:stretch>
        </p:blipFill>
        <p:spPr>
          <a:xfrm>
            <a:off x="399750" y="0"/>
            <a:ext cx="3088030"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35970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CONTENT</a:t>
            </a:r>
            <a:endParaRPr b="0">
              <a:latin typeface="Oswald SemiBold"/>
              <a:ea typeface="Oswald SemiBold"/>
              <a:cs typeface="Oswald SemiBold"/>
              <a:sym typeface="Oswald SemiBold"/>
            </a:endParaRPr>
          </a:p>
        </p:txBody>
      </p:sp>
      <p:sp>
        <p:nvSpPr>
          <p:cNvPr id="76" name="Google Shape;76;p15"/>
          <p:cNvSpPr txBox="1"/>
          <p:nvPr>
            <p:ph idx="1" type="body"/>
          </p:nvPr>
        </p:nvSpPr>
        <p:spPr>
          <a:xfrm>
            <a:off x="311700" y="1152475"/>
            <a:ext cx="35970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About the Company</a:t>
            </a:r>
            <a:endParaRPr/>
          </a:p>
          <a:p>
            <a:pPr indent="-325755" lvl="0" marL="457200" rtl="0" algn="l">
              <a:spcBef>
                <a:spcPts val="0"/>
              </a:spcBef>
              <a:spcAft>
                <a:spcPts val="0"/>
              </a:spcAft>
              <a:buSzPct val="100000"/>
              <a:buChar char="●"/>
            </a:pPr>
            <a:r>
              <a:rPr lang="en"/>
              <a:t>Business Case</a:t>
            </a:r>
            <a:endParaRPr/>
          </a:p>
          <a:p>
            <a:pPr indent="-325755" lvl="0" marL="457200" rtl="0" algn="l">
              <a:spcBef>
                <a:spcPts val="0"/>
              </a:spcBef>
              <a:spcAft>
                <a:spcPts val="0"/>
              </a:spcAft>
              <a:buSzPct val="100000"/>
              <a:buChar char="●"/>
            </a:pPr>
            <a:r>
              <a:rPr lang="en"/>
              <a:t>Data Sources</a:t>
            </a:r>
            <a:endParaRPr/>
          </a:p>
          <a:p>
            <a:pPr indent="-325755" lvl="0" marL="457200" rtl="0" algn="l">
              <a:spcBef>
                <a:spcPts val="0"/>
              </a:spcBef>
              <a:spcAft>
                <a:spcPts val="0"/>
              </a:spcAft>
              <a:buSzPct val="100000"/>
              <a:buChar char="●"/>
            </a:pPr>
            <a:r>
              <a:rPr lang="en"/>
              <a:t>Process Flow</a:t>
            </a:r>
            <a:endParaRPr/>
          </a:p>
          <a:p>
            <a:pPr indent="-325755" lvl="0" marL="457200" rtl="0" algn="l">
              <a:spcBef>
                <a:spcPts val="0"/>
              </a:spcBef>
              <a:spcAft>
                <a:spcPts val="0"/>
              </a:spcAft>
              <a:buSzPct val="100000"/>
              <a:buChar char="●"/>
            </a:pPr>
            <a:r>
              <a:rPr lang="en"/>
              <a:t>Brand Landscape</a:t>
            </a:r>
            <a:endParaRPr/>
          </a:p>
          <a:p>
            <a:pPr indent="-325755" lvl="0" marL="457200" rtl="0" algn="l">
              <a:spcBef>
                <a:spcPts val="0"/>
              </a:spcBef>
              <a:spcAft>
                <a:spcPts val="0"/>
              </a:spcAft>
              <a:buSzPct val="100000"/>
              <a:buChar char="●"/>
            </a:pPr>
            <a:r>
              <a:rPr lang="en"/>
              <a:t>Insights</a:t>
            </a:r>
            <a:endParaRPr/>
          </a:p>
          <a:p>
            <a:pPr indent="-325755" lvl="0" marL="457200" rtl="0" algn="l">
              <a:spcBef>
                <a:spcPts val="0"/>
              </a:spcBef>
              <a:spcAft>
                <a:spcPts val="0"/>
              </a:spcAft>
              <a:buSzPct val="100000"/>
              <a:buChar char="●"/>
            </a:pPr>
            <a:r>
              <a:rPr lang="en"/>
              <a:t>Product Level Analysis</a:t>
            </a:r>
            <a:endParaRPr/>
          </a:p>
          <a:p>
            <a:pPr indent="-325755" lvl="0" marL="457200" rtl="0" algn="l">
              <a:spcBef>
                <a:spcPts val="0"/>
              </a:spcBef>
              <a:spcAft>
                <a:spcPts val="0"/>
              </a:spcAft>
              <a:buSzPct val="100000"/>
              <a:buChar char="●"/>
            </a:pPr>
            <a:r>
              <a:rPr lang="en"/>
              <a:t>Product Portfolio Analysis</a:t>
            </a:r>
            <a:endParaRPr/>
          </a:p>
          <a:p>
            <a:pPr indent="-325755" lvl="0" marL="457200" rtl="0" algn="l">
              <a:spcBef>
                <a:spcPts val="0"/>
              </a:spcBef>
              <a:spcAft>
                <a:spcPts val="0"/>
              </a:spcAft>
              <a:buSzPct val="100000"/>
              <a:buChar char="●"/>
            </a:pPr>
            <a:r>
              <a:rPr lang="en"/>
              <a:t>Product Features </a:t>
            </a:r>
            <a:endParaRPr/>
          </a:p>
          <a:p>
            <a:pPr indent="-325755" lvl="0" marL="457200" rtl="0" algn="l">
              <a:spcBef>
                <a:spcPts val="0"/>
              </a:spcBef>
              <a:spcAft>
                <a:spcPts val="0"/>
              </a:spcAft>
              <a:buSzPct val="100000"/>
              <a:buChar char="●"/>
            </a:pPr>
            <a:r>
              <a:rPr lang="en"/>
              <a:t>Conclusion</a:t>
            </a:r>
            <a:endParaRPr/>
          </a:p>
          <a:p>
            <a:pPr indent="-325755" lvl="0" marL="457200" rtl="0" algn="l">
              <a:spcBef>
                <a:spcPts val="0"/>
              </a:spcBef>
              <a:spcAft>
                <a:spcPts val="0"/>
              </a:spcAft>
              <a:buSzPct val="100000"/>
              <a:buChar char="●"/>
            </a:pPr>
            <a:r>
              <a:rPr lang="en"/>
              <a:t>Recommendations</a:t>
            </a:r>
            <a:endParaRPr/>
          </a:p>
          <a:p>
            <a:pPr indent="-325755" lvl="0" marL="457200" rtl="0" algn="l">
              <a:spcBef>
                <a:spcPts val="0"/>
              </a:spcBef>
              <a:spcAft>
                <a:spcPts val="0"/>
              </a:spcAft>
              <a:buSzPct val="100000"/>
              <a:buChar char="●"/>
            </a:pPr>
            <a:r>
              <a:rPr lang="en"/>
              <a:t>Limitations</a:t>
            </a:r>
            <a:endParaRPr/>
          </a:p>
          <a:p>
            <a:pPr indent="0" lvl="0" marL="0" rtl="0" algn="l">
              <a:spcBef>
                <a:spcPts val="1200"/>
              </a:spcBef>
              <a:spcAft>
                <a:spcPts val="1200"/>
              </a:spcAft>
              <a:buNone/>
            </a:pPr>
            <a:r>
              <a:t/>
            </a:r>
            <a:endParaRPr/>
          </a:p>
        </p:txBody>
      </p:sp>
      <p:pic>
        <p:nvPicPr>
          <p:cNvPr id="77" name="Google Shape;77;p15"/>
          <p:cNvPicPr preferRelativeResize="0"/>
          <p:nvPr/>
        </p:nvPicPr>
        <p:blipFill>
          <a:blip r:embed="rId3">
            <a:alphaModFix/>
          </a:blip>
          <a:stretch>
            <a:fillRect/>
          </a:stretch>
        </p:blipFill>
        <p:spPr>
          <a:xfrm>
            <a:off x="3980340" y="0"/>
            <a:ext cx="5163671"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4281800" y="555600"/>
            <a:ext cx="47052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sz="3000">
                <a:latin typeface="Oswald SemiBold"/>
                <a:ea typeface="Oswald SemiBold"/>
                <a:cs typeface="Oswald SemiBold"/>
                <a:sym typeface="Oswald SemiBold"/>
              </a:rPr>
              <a:t>The Origins</a:t>
            </a:r>
            <a:endParaRPr/>
          </a:p>
        </p:txBody>
      </p:sp>
      <p:pic>
        <p:nvPicPr>
          <p:cNvPr id="83" name="Google Shape;83;p16"/>
          <p:cNvPicPr preferRelativeResize="0"/>
          <p:nvPr/>
        </p:nvPicPr>
        <p:blipFill>
          <a:blip r:embed="rId3">
            <a:alphaModFix/>
          </a:blip>
          <a:stretch>
            <a:fillRect/>
          </a:stretch>
        </p:blipFill>
        <p:spPr>
          <a:xfrm>
            <a:off x="4" y="0"/>
            <a:ext cx="4082142" cy="5143500"/>
          </a:xfrm>
          <a:prstGeom prst="rect">
            <a:avLst/>
          </a:prstGeom>
          <a:noFill/>
          <a:ln>
            <a:noFill/>
          </a:ln>
        </p:spPr>
      </p:pic>
      <p:cxnSp>
        <p:nvCxnSpPr>
          <p:cNvPr id="84" name="Google Shape;84;p16"/>
          <p:cNvCxnSpPr/>
          <p:nvPr/>
        </p:nvCxnSpPr>
        <p:spPr>
          <a:xfrm>
            <a:off x="4566367" y="2850657"/>
            <a:ext cx="3519300" cy="0"/>
          </a:xfrm>
          <a:prstGeom prst="straightConnector1">
            <a:avLst/>
          </a:prstGeom>
          <a:noFill/>
          <a:ln cap="flat" cmpd="sng" w="28575">
            <a:solidFill>
              <a:srgbClr val="1C4587"/>
            </a:solidFill>
            <a:prstDash val="solid"/>
            <a:round/>
            <a:headEnd len="med" w="med" type="none"/>
            <a:tailEnd len="med" w="med" type="none"/>
          </a:ln>
        </p:spPr>
      </p:cxnSp>
      <p:cxnSp>
        <p:nvCxnSpPr>
          <p:cNvPr id="85" name="Google Shape;85;p16"/>
          <p:cNvCxnSpPr/>
          <p:nvPr/>
        </p:nvCxnSpPr>
        <p:spPr>
          <a:xfrm>
            <a:off x="4760554" y="2864024"/>
            <a:ext cx="0" cy="334200"/>
          </a:xfrm>
          <a:prstGeom prst="straightConnector1">
            <a:avLst/>
          </a:prstGeom>
          <a:noFill/>
          <a:ln cap="flat" cmpd="sng" w="19050">
            <a:solidFill>
              <a:srgbClr val="1C4587"/>
            </a:solidFill>
            <a:prstDash val="solid"/>
            <a:round/>
            <a:headEnd len="med" w="med" type="none"/>
            <a:tailEnd len="med" w="med" type="oval"/>
          </a:ln>
        </p:spPr>
      </p:cxnSp>
      <p:cxnSp>
        <p:nvCxnSpPr>
          <p:cNvPr id="86" name="Google Shape;86;p16"/>
          <p:cNvCxnSpPr/>
          <p:nvPr/>
        </p:nvCxnSpPr>
        <p:spPr>
          <a:xfrm rot="10800000">
            <a:off x="5649839" y="2515124"/>
            <a:ext cx="0" cy="348900"/>
          </a:xfrm>
          <a:prstGeom prst="straightConnector1">
            <a:avLst/>
          </a:prstGeom>
          <a:noFill/>
          <a:ln cap="flat" cmpd="sng" w="19050">
            <a:solidFill>
              <a:srgbClr val="1C4587"/>
            </a:solidFill>
            <a:prstDash val="solid"/>
            <a:round/>
            <a:headEnd len="med" w="med" type="none"/>
            <a:tailEnd len="med" w="med" type="oval"/>
          </a:ln>
        </p:spPr>
      </p:cxnSp>
      <p:cxnSp>
        <p:nvCxnSpPr>
          <p:cNvPr id="87" name="Google Shape;87;p16"/>
          <p:cNvCxnSpPr/>
          <p:nvPr/>
        </p:nvCxnSpPr>
        <p:spPr>
          <a:xfrm>
            <a:off x="6666164" y="2864024"/>
            <a:ext cx="0" cy="334200"/>
          </a:xfrm>
          <a:prstGeom prst="straightConnector1">
            <a:avLst/>
          </a:prstGeom>
          <a:noFill/>
          <a:ln cap="flat" cmpd="sng" w="19050">
            <a:solidFill>
              <a:srgbClr val="1C4587"/>
            </a:solidFill>
            <a:prstDash val="solid"/>
            <a:round/>
            <a:headEnd len="med" w="med" type="none"/>
            <a:tailEnd len="med" w="med" type="oval"/>
          </a:ln>
        </p:spPr>
      </p:cxnSp>
      <p:cxnSp>
        <p:nvCxnSpPr>
          <p:cNvPr id="88" name="Google Shape;88;p16"/>
          <p:cNvCxnSpPr/>
          <p:nvPr/>
        </p:nvCxnSpPr>
        <p:spPr>
          <a:xfrm rot="10800000">
            <a:off x="7746009" y="2516457"/>
            <a:ext cx="0" cy="334200"/>
          </a:xfrm>
          <a:prstGeom prst="straightConnector1">
            <a:avLst/>
          </a:prstGeom>
          <a:noFill/>
          <a:ln cap="flat" cmpd="sng" w="19050">
            <a:solidFill>
              <a:srgbClr val="1C4587"/>
            </a:solidFill>
            <a:prstDash val="solid"/>
            <a:round/>
            <a:headEnd len="med" w="med" type="none"/>
            <a:tailEnd len="med" w="med" type="oval"/>
          </a:ln>
        </p:spPr>
      </p:cxnSp>
      <p:pic>
        <p:nvPicPr>
          <p:cNvPr id="89" name="Google Shape;89;p16"/>
          <p:cNvPicPr preferRelativeResize="0"/>
          <p:nvPr/>
        </p:nvPicPr>
        <p:blipFill rotWithShape="1">
          <a:blip r:embed="rId4">
            <a:alphaModFix/>
          </a:blip>
          <a:srcRect b="52696" l="12260" r="54066" t="35776"/>
          <a:stretch/>
        </p:blipFill>
        <p:spPr>
          <a:xfrm>
            <a:off x="7238250" y="1470534"/>
            <a:ext cx="1069509" cy="350482"/>
          </a:xfrm>
          <a:prstGeom prst="rect">
            <a:avLst/>
          </a:prstGeom>
          <a:noFill/>
          <a:ln>
            <a:noFill/>
          </a:ln>
        </p:spPr>
      </p:pic>
      <p:pic>
        <p:nvPicPr>
          <p:cNvPr id="90" name="Google Shape;90;p16"/>
          <p:cNvPicPr preferRelativeResize="0"/>
          <p:nvPr/>
        </p:nvPicPr>
        <p:blipFill rotWithShape="1">
          <a:blip r:embed="rId4">
            <a:alphaModFix/>
          </a:blip>
          <a:srcRect b="38381" l="11406" r="30952" t="53730"/>
          <a:stretch/>
        </p:blipFill>
        <p:spPr>
          <a:xfrm>
            <a:off x="5816538" y="3720486"/>
            <a:ext cx="1830669" cy="239819"/>
          </a:xfrm>
          <a:prstGeom prst="rect">
            <a:avLst/>
          </a:prstGeom>
          <a:noFill/>
          <a:ln>
            <a:noFill/>
          </a:ln>
        </p:spPr>
      </p:pic>
      <p:pic>
        <p:nvPicPr>
          <p:cNvPr id="91" name="Google Shape;91;p16"/>
          <p:cNvPicPr preferRelativeResize="0"/>
          <p:nvPr/>
        </p:nvPicPr>
        <p:blipFill rotWithShape="1">
          <a:blip r:embed="rId4">
            <a:alphaModFix/>
          </a:blip>
          <a:srcRect b="36505" l="74868" r="12997" t="51359"/>
          <a:stretch/>
        </p:blipFill>
        <p:spPr>
          <a:xfrm>
            <a:off x="4478225" y="3538873"/>
            <a:ext cx="642725" cy="540542"/>
          </a:xfrm>
          <a:prstGeom prst="rect">
            <a:avLst/>
          </a:prstGeom>
          <a:noFill/>
          <a:ln>
            <a:noFill/>
          </a:ln>
        </p:spPr>
      </p:pic>
      <p:sp>
        <p:nvSpPr>
          <p:cNvPr id="92" name="Google Shape;92;p16"/>
          <p:cNvSpPr txBox="1"/>
          <p:nvPr/>
        </p:nvSpPr>
        <p:spPr>
          <a:xfrm>
            <a:off x="4140930" y="3148825"/>
            <a:ext cx="1634100" cy="2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Founded </a:t>
            </a:r>
            <a:r>
              <a:rPr lang="en">
                <a:latin typeface="Source Sans Pro"/>
                <a:ea typeface="Source Sans Pro"/>
                <a:cs typeface="Source Sans Pro"/>
                <a:sym typeface="Source Sans Pro"/>
              </a:rPr>
              <a:t>in </a:t>
            </a:r>
            <a:r>
              <a:rPr lang="en">
                <a:latin typeface="Source Sans Pro"/>
                <a:ea typeface="Source Sans Pro"/>
                <a:cs typeface="Source Sans Pro"/>
                <a:sym typeface="Source Sans Pro"/>
              </a:rPr>
              <a:t>1969</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93" name="Google Shape;93;p16"/>
          <p:cNvSpPr txBox="1"/>
          <p:nvPr/>
        </p:nvSpPr>
        <p:spPr>
          <a:xfrm>
            <a:off x="5056274" y="1738331"/>
            <a:ext cx="1187100" cy="2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r>
              <a:rPr lang="en">
                <a:solidFill>
                  <a:schemeClr val="dk2"/>
                </a:solidFill>
                <a:latin typeface="Source Sans Pro"/>
                <a:ea typeface="Source Sans Pro"/>
                <a:cs typeface="Source Sans Pro"/>
                <a:sym typeface="Source Sans Pro"/>
              </a:rPr>
              <a:t>1979</a:t>
            </a:r>
            <a:endParaRPr>
              <a:latin typeface="Source Sans Pro"/>
              <a:ea typeface="Source Sans Pro"/>
              <a:cs typeface="Source Sans Pro"/>
              <a:sym typeface="Source Sans Pro"/>
            </a:endParaRPr>
          </a:p>
          <a:p>
            <a:pPr indent="0" lvl="0" marL="0" rtl="0" algn="ctr">
              <a:spcBef>
                <a:spcPts val="0"/>
              </a:spcBef>
              <a:spcAft>
                <a:spcPts val="0"/>
              </a:spcAft>
              <a:buNone/>
            </a:pPr>
            <a:r>
              <a:rPr lang="en">
                <a:latin typeface="Source Sans Pro"/>
                <a:ea typeface="Source Sans Pro"/>
                <a:cs typeface="Source Sans Pro"/>
                <a:sym typeface="Source Sans Pro"/>
              </a:rPr>
              <a:t>GAP goes Public</a:t>
            </a:r>
            <a:endParaRPr>
              <a:latin typeface="Source Sans Pro"/>
              <a:ea typeface="Source Sans Pro"/>
              <a:cs typeface="Source Sans Pro"/>
              <a:sym typeface="Source Sans Pro"/>
            </a:endParaRPr>
          </a:p>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4" name="Google Shape;94;p16"/>
          <p:cNvSpPr txBox="1"/>
          <p:nvPr/>
        </p:nvSpPr>
        <p:spPr>
          <a:xfrm>
            <a:off x="5427830" y="3185797"/>
            <a:ext cx="250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Source Sans Pro"/>
                <a:ea typeface="Source Sans Pro"/>
                <a:cs typeface="Source Sans Pro"/>
                <a:sym typeface="Source Sans Pro"/>
              </a:rPr>
              <a:t>1983</a:t>
            </a:r>
            <a:endParaRPr>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a:solidFill>
                  <a:schemeClr val="dk2"/>
                </a:solidFill>
                <a:latin typeface="Source Sans Pro"/>
                <a:ea typeface="Source Sans Pro"/>
                <a:cs typeface="Source Sans Pro"/>
                <a:sym typeface="Source Sans Pro"/>
              </a:rPr>
              <a:t>GAP Acquires </a:t>
            </a:r>
            <a:endParaRPr>
              <a:solidFill>
                <a:schemeClr val="dk2"/>
              </a:solidFill>
              <a:latin typeface="Source Sans Pro"/>
              <a:ea typeface="Source Sans Pro"/>
              <a:cs typeface="Source Sans Pro"/>
              <a:sym typeface="Source Sans Pro"/>
            </a:endParaRPr>
          </a:p>
        </p:txBody>
      </p:sp>
      <p:sp>
        <p:nvSpPr>
          <p:cNvPr id="95" name="Google Shape;95;p16"/>
          <p:cNvSpPr txBox="1"/>
          <p:nvPr/>
        </p:nvSpPr>
        <p:spPr>
          <a:xfrm>
            <a:off x="6520355" y="1756438"/>
            <a:ext cx="2500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Source Sans Pro"/>
                <a:ea typeface="Source Sans Pro"/>
                <a:cs typeface="Source Sans Pro"/>
                <a:sym typeface="Source Sans Pro"/>
              </a:rPr>
              <a:t>1994</a:t>
            </a:r>
            <a:br>
              <a:rPr lang="en">
                <a:solidFill>
                  <a:schemeClr val="dk2"/>
                </a:solidFill>
                <a:latin typeface="Source Sans Pro"/>
                <a:ea typeface="Source Sans Pro"/>
                <a:cs typeface="Source Sans Pro"/>
                <a:sym typeface="Source Sans Pro"/>
              </a:rPr>
            </a:br>
            <a:r>
              <a:rPr lang="en">
                <a:solidFill>
                  <a:schemeClr val="dk2"/>
                </a:solidFill>
                <a:latin typeface="Source Sans Pro"/>
                <a:ea typeface="Source Sans Pro"/>
                <a:cs typeface="Source Sans Pro"/>
                <a:sym typeface="Source Sans Pro"/>
              </a:rPr>
              <a:t>GAP opens its</a:t>
            </a:r>
            <a:endParaRPr>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a:solidFill>
                  <a:schemeClr val="dk2"/>
                </a:solidFill>
                <a:latin typeface="Source Sans Pro"/>
                <a:ea typeface="Source Sans Pro"/>
                <a:cs typeface="Source Sans Pro"/>
                <a:sym typeface="Source Sans Pro"/>
              </a:rPr>
              <a:t> First Old Navy Store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mt="15000"/>
          </a:blip>
          <a:stretch>
            <a:fillRect/>
          </a:stretch>
        </p:blipFill>
        <p:spPr>
          <a:xfrm>
            <a:off x="399833" y="0"/>
            <a:ext cx="8344336" cy="5143501"/>
          </a:xfrm>
          <a:prstGeom prst="rect">
            <a:avLst/>
          </a:prstGeom>
          <a:noFill/>
          <a:ln>
            <a:noFill/>
          </a:ln>
        </p:spPr>
      </p:pic>
      <p:sp>
        <p:nvSpPr>
          <p:cNvPr id="101" name="Google Shape;101;p17"/>
          <p:cNvSpPr txBox="1"/>
          <p:nvPr>
            <p:ph type="title"/>
          </p:nvPr>
        </p:nvSpPr>
        <p:spPr>
          <a:xfrm>
            <a:off x="1421150" y="520250"/>
            <a:ext cx="60384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Business Case</a:t>
            </a:r>
            <a:endParaRPr b="0">
              <a:latin typeface="Oswald SemiBold"/>
              <a:ea typeface="Oswald SemiBold"/>
              <a:cs typeface="Oswald SemiBold"/>
              <a:sym typeface="Oswald SemiBold"/>
            </a:endParaRPr>
          </a:p>
        </p:txBody>
      </p:sp>
      <p:sp>
        <p:nvSpPr>
          <p:cNvPr id="102" name="Google Shape;102;p17"/>
          <p:cNvSpPr txBox="1"/>
          <p:nvPr>
            <p:ph idx="1" type="body"/>
          </p:nvPr>
        </p:nvSpPr>
        <p:spPr>
          <a:xfrm>
            <a:off x="1552800" y="1294500"/>
            <a:ext cx="6038400" cy="3669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Font typeface="Oswald Medium"/>
              <a:buChar char="●"/>
            </a:pPr>
            <a:r>
              <a:rPr lang="en">
                <a:solidFill>
                  <a:schemeClr val="dk2"/>
                </a:solidFill>
                <a:latin typeface="Oswald Medium"/>
                <a:ea typeface="Oswald Medium"/>
                <a:cs typeface="Oswald Medium"/>
                <a:sym typeface="Oswald Medium"/>
              </a:rPr>
              <a:t>Art Peck, CEO of GAP fired his creative directors in 2015 to decentralise the creative process &amp; transition into big data business model.</a:t>
            </a:r>
            <a:br>
              <a:rPr lang="en">
                <a:solidFill>
                  <a:schemeClr val="dk2"/>
                </a:solidFill>
                <a:latin typeface="Oswald Medium"/>
                <a:ea typeface="Oswald Medium"/>
                <a:cs typeface="Oswald Medium"/>
                <a:sym typeface="Oswald Medium"/>
              </a:rPr>
            </a:br>
            <a:endParaRPr>
              <a:solidFill>
                <a:schemeClr val="dk2"/>
              </a:solidFill>
              <a:latin typeface="Oswald Medium"/>
              <a:ea typeface="Oswald Medium"/>
              <a:cs typeface="Oswald Medium"/>
              <a:sym typeface="Oswald Medium"/>
            </a:endParaRPr>
          </a:p>
          <a:p>
            <a:pPr indent="-342900" lvl="0" marL="457200" rtl="0" algn="l">
              <a:spcBef>
                <a:spcPts val="0"/>
              </a:spcBef>
              <a:spcAft>
                <a:spcPts val="0"/>
              </a:spcAft>
              <a:buClr>
                <a:schemeClr val="dk2"/>
              </a:buClr>
              <a:buSzPts val="1800"/>
              <a:buChar char="●"/>
            </a:pPr>
            <a:r>
              <a:rPr lang="en">
                <a:solidFill>
                  <a:schemeClr val="dk2"/>
                </a:solidFill>
                <a:latin typeface="Oswald Medium"/>
                <a:ea typeface="Oswald Medium"/>
                <a:cs typeface="Oswald Medium"/>
                <a:sym typeface="Oswald Medium"/>
              </a:rPr>
              <a:t>In the following slides, our objective is to assess the appropriateness of Pecks' choice to terminate the creative directors. Furthermore, we will examine the significance of big data within the data-centric creative process and its broader role within the marketing team.</a:t>
            </a:r>
            <a:r>
              <a:rPr lang="en" sz="1200">
                <a:solidFill>
                  <a:schemeClr val="dk2"/>
                </a:solidFill>
                <a:highlight>
                  <a:srgbClr val="FFFFFF"/>
                </a:highlight>
                <a:latin typeface="Oswald Medium"/>
                <a:ea typeface="Oswald Medium"/>
                <a:cs typeface="Oswald Medium"/>
                <a:sym typeface="Oswald Medium"/>
              </a:rPr>
              <a:t> </a:t>
            </a:r>
            <a:endParaRPr>
              <a:solidFill>
                <a:schemeClr val="dk2"/>
              </a:solidFill>
              <a:latin typeface="Oswald Medium"/>
              <a:ea typeface="Oswald Medium"/>
              <a:cs typeface="Oswald Medium"/>
              <a:sym typeface="Oswald Medium"/>
            </a:endParaRPr>
          </a:p>
          <a:p>
            <a:pPr indent="0" lvl="0" marL="457200" rtl="0" algn="l">
              <a:spcBef>
                <a:spcPts val="1200"/>
              </a:spcBef>
              <a:spcAft>
                <a:spcPts val="1200"/>
              </a:spcAft>
              <a:buNone/>
            </a:pPr>
            <a:r>
              <a:t/>
            </a:r>
            <a:endParaRPr>
              <a:latin typeface="Oswald Medium"/>
              <a:ea typeface="Oswald Medium"/>
              <a:cs typeface="Oswald Medium"/>
              <a:sym typeface="Oswal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1087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0" lang="en">
                <a:latin typeface="Oswald SemiBold"/>
                <a:ea typeface="Oswald SemiBold"/>
                <a:cs typeface="Oswald SemiBold"/>
                <a:sym typeface="Oswald SemiBold"/>
              </a:rPr>
              <a:t>Data Sources</a:t>
            </a:r>
            <a:endParaRPr b="0">
              <a:latin typeface="Oswald SemiBold"/>
              <a:ea typeface="Oswald SemiBold"/>
              <a:cs typeface="Oswald SemiBold"/>
              <a:sym typeface="Oswald SemiBold"/>
            </a:endParaRPr>
          </a:p>
        </p:txBody>
      </p:sp>
      <p:pic>
        <p:nvPicPr>
          <p:cNvPr id="108" name="Google Shape;108;p18"/>
          <p:cNvPicPr preferRelativeResize="0"/>
          <p:nvPr/>
        </p:nvPicPr>
        <p:blipFill>
          <a:blip r:embed="rId3">
            <a:alphaModFix/>
          </a:blip>
          <a:stretch>
            <a:fillRect/>
          </a:stretch>
        </p:blipFill>
        <p:spPr>
          <a:xfrm>
            <a:off x="489650" y="946051"/>
            <a:ext cx="3735751" cy="1997048"/>
          </a:xfrm>
          <a:prstGeom prst="rect">
            <a:avLst/>
          </a:prstGeom>
          <a:noFill/>
          <a:ln cap="flat" cmpd="sng" w="9525">
            <a:solidFill>
              <a:srgbClr val="202122"/>
            </a:solidFill>
            <a:prstDash val="solid"/>
            <a:round/>
            <a:headEnd len="sm" w="sm" type="none"/>
            <a:tailEnd len="sm" w="sm" type="none"/>
          </a:ln>
        </p:spPr>
      </p:pic>
      <p:pic>
        <p:nvPicPr>
          <p:cNvPr id="109" name="Google Shape;109;p18"/>
          <p:cNvPicPr preferRelativeResize="0"/>
          <p:nvPr/>
        </p:nvPicPr>
        <p:blipFill>
          <a:blip r:embed="rId4">
            <a:alphaModFix/>
          </a:blip>
          <a:stretch>
            <a:fillRect/>
          </a:stretch>
        </p:blipFill>
        <p:spPr>
          <a:xfrm>
            <a:off x="4620625" y="995350"/>
            <a:ext cx="3658813" cy="1949550"/>
          </a:xfrm>
          <a:prstGeom prst="rect">
            <a:avLst/>
          </a:prstGeom>
          <a:noFill/>
          <a:ln cap="flat" cmpd="sng" w="9525">
            <a:solidFill>
              <a:schemeClr val="dk2"/>
            </a:solidFill>
            <a:prstDash val="solid"/>
            <a:round/>
            <a:headEnd len="sm" w="sm" type="none"/>
            <a:tailEnd len="sm" w="sm" type="none"/>
          </a:ln>
        </p:spPr>
      </p:pic>
      <p:pic>
        <p:nvPicPr>
          <p:cNvPr id="110" name="Google Shape;110;p18"/>
          <p:cNvPicPr preferRelativeResize="0"/>
          <p:nvPr/>
        </p:nvPicPr>
        <p:blipFill>
          <a:blip r:embed="rId5">
            <a:alphaModFix/>
          </a:blip>
          <a:stretch>
            <a:fillRect/>
          </a:stretch>
        </p:blipFill>
        <p:spPr>
          <a:xfrm>
            <a:off x="4620625" y="3057150"/>
            <a:ext cx="3626101" cy="2052901"/>
          </a:xfrm>
          <a:prstGeom prst="rect">
            <a:avLst/>
          </a:prstGeom>
          <a:noFill/>
          <a:ln cap="flat" cmpd="sng" w="9525">
            <a:solidFill>
              <a:schemeClr val="dk2"/>
            </a:solidFill>
            <a:prstDash val="solid"/>
            <a:round/>
            <a:headEnd len="sm" w="sm" type="none"/>
            <a:tailEnd len="sm" w="sm" type="none"/>
          </a:ln>
        </p:spPr>
      </p:pic>
      <p:pic>
        <p:nvPicPr>
          <p:cNvPr id="111" name="Google Shape;111;p18"/>
          <p:cNvPicPr preferRelativeResize="0"/>
          <p:nvPr/>
        </p:nvPicPr>
        <p:blipFill>
          <a:blip r:embed="rId6">
            <a:alphaModFix/>
          </a:blip>
          <a:stretch>
            <a:fillRect/>
          </a:stretch>
        </p:blipFill>
        <p:spPr>
          <a:xfrm>
            <a:off x="471775" y="3049025"/>
            <a:ext cx="3735750" cy="205288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1281975" y="445025"/>
            <a:ext cx="65238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Process Flow:</a:t>
            </a:r>
            <a:endParaRPr b="0">
              <a:latin typeface="Oswald SemiBold"/>
              <a:ea typeface="Oswald SemiBold"/>
              <a:cs typeface="Oswald SemiBold"/>
              <a:sym typeface="Oswald SemiBold"/>
            </a:endParaRPr>
          </a:p>
        </p:txBody>
      </p:sp>
      <p:grpSp>
        <p:nvGrpSpPr>
          <p:cNvPr id="117" name="Google Shape;117;p19"/>
          <p:cNvGrpSpPr/>
          <p:nvPr/>
        </p:nvGrpSpPr>
        <p:grpSpPr>
          <a:xfrm>
            <a:off x="1059810" y="1516412"/>
            <a:ext cx="7024384" cy="3131624"/>
            <a:chOff x="717410" y="1444537"/>
            <a:chExt cx="7024384" cy="3131624"/>
          </a:xfrm>
        </p:grpSpPr>
        <p:pic>
          <p:nvPicPr>
            <p:cNvPr id="118" name="Google Shape;118;p19"/>
            <p:cNvPicPr preferRelativeResize="0"/>
            <p:nvPr/>
          </p:nvPicPr>
          <p:blipFill rotWithShape="1">
            <a:blip r:embed="rId3">
              <a:alphaModFix amt="47000"/>
            </a:blip>
            <a:srcRect b="30453" l="0" r="0" t="22412"/>
            <a:stretch/>
          </p:blipFill>
          <p:spPr>
            <a:xfrm>
              <a:off x="717410" y="1444537"/>
              <a:ext cx="7024384" cy="3131624"/>
            </a:xfrm>
            <a:prstGeom prst="rect">
              <a:avLst/>
            </a:prstGeom>
            <a:noFill/>
            <a:ln>
              <a:noFill/>
            </a:ln>
          </p:spPr>
        </p:pic>
        <p:sp>
          <p:nvSpPr>
            <p:cNvPr id="119" name="Google Shape;119;p19"/>
            <p:cNvSpPr/>
            <p:nvPr/>
          </p:nvSpPr>
          <p:spPr>
            <a:xfrm>
              <a:off x="1961780" y="1789887"/>
              <a:ext cx="1629839" cy="629100"/>
            </a:xfrm>
            <a:prstGeom prst="rect">
              <a:avLst/>
            </a:prstGeom>
            <a:solidFill>
              <a:srgbClr val="BFA7F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0" name="Google Shape;120;p19"/>
            <p:cNvSpPr/>
            <p:nvPr/>
          </p:nvSpPr>
          <p:spPr>
            <a:xfrm>
              <a:off x="2465530" y="2814262"/>
              <a:ext cx="1629900" cy="623400"/>
            </a:xfrm>
            <a:prstGeom prst="rect">
              <a:avLst/>
            </a:prstGeom>
            <a:solidFill>
              <a:srgbClr val="FFA9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 name="Google Shape;121;p19"/>
            <p:cNvSpPr/>
            <p:nvPr/>
          </p:nvSpPr>
          <p:spPr>
            <a:xfrm>
              <a:off x="2954440" y="3712862"/>
              <a:ext cx="1555643" cy="629100"/>
            </a:xfrm>
            <a:prstGeom prst="rect">
              <a:avLst/>
            </a:prstGeom>
            <a:solidFill>
              <a:srgbClr val="9DEBE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grpSp>
      <p:sp>
        <p:nvSpPr>
          <p:cNvPr id="122" name="Google Shape;122;p19"/>
          <p:cNvSpPr txBox="1"/>
          <p:nvPr/>
        </p:nvSpPr>
        <p:spPr>
          <a:xfrm>
            <a:off x="2350225" y="1984695"/>
            <a:ext cx="19152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Oswald"/>
                <a:ea typeface="Oswald"/>
                <a:cs typeface="Oswald"/>
                <a:sym typeface="Oswald"/>
              </a:rPr>
              <a:t>Brand Landscape</a:t>
            </a:r>
            <a:endParaRPr sz="1600">
              <a:solidFill>
                <a:schemeClr val="lt1"/>
              </a:solidFill>
              <a:latin typeface="Oswald"/>
              <a:ea typeface="Oswald"/>
              <a:cs typeface="Oswald"/>
              <a:sym typeface="Oswald"/>
            </a:endParaRPr>
          </a:p>
        </p:txBody>
      </p:sp>
      <p:sp>
        <p:nvSpPr>
          <p:cNvPr id="123" name="Google Shape;123;p19"/>
          <p:cNvSpPr txBox="1"/>
          <p:nvPr/>
        </p:nvSpPr>
        <p:spPr>
          <a:xfrm>
            <a:off x="2791625" y="2975481"/>
            <a:ext cx="19152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Oswald"/>
                <a:ea typeface="Oswald"/>
                <a:cs typeface="Oswald"/>
                <a:sym typeface="Oswald"/>
              </a:rPr>
              <a:t>Product-level Analysis</a:t>
            </a:r>
            <a:endParaRPr>
              <a:solidFill>
                <a:srgbClr val="FFFF00"/>
              </a:solidFill>
              <a:latin typeface="Source Sans Pro"/>
              <a:ea typeface="Source Sans Pro"/>
              <a:cs typeface="Source Sans Pro"/>
              <a:sym typeface="Source Sans Pro"/>
            </a:endParaRPr>
          </a:p>
        </p:txBody>
      </p:sp>
      <p:sp>
        <p:nvSpPr>
          <p:cNvPr id="124" name="Google Shape;124;p19"/>
          <p:cNvSpPr txBox="1"/>
          <p:nvPr/>
        </p:nvSpPr>
        <p:spPr>
          <a:xfrm>
            <a:off x="3272450" y="3854027"/>
            <a:ext cx="17946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Oswald"/>
                <a:ea typeface="Oswald"/>
                <a:cs typeface="Oswald"/>
                <a:sym typeface="Oswald"/>
              </a:rPr>
              <a:t>Product P</a:t>
            </a:r>
            <a:r>
              <a:rPr lang="en" sz="1600">
                <a:solidFill>
                  <a:schemeClr val="lt1"/>
                </a:solidFill>
                <a:latin typeface="Oswald"/>
                <a:ea typeface="Oswald"/>
                <a:cs typeface="Oswald"/>
                <a:sym typeface="Oswald"/>
              </a:rPr>
              <a:t>ortfolio</a:t>
            </a:r>
            <a:r>
              <a:rPr lang="en" sz="1600">
                <a:solidFill>
                  <a:schemeClr val="lt1"/>
                </a:solidFill>
                <a:latin typeface="Oswald"/>
                <a:ea typeface="Oswald"/>
                <a:cs typeface="Oswald"/>
                <a:sym typeface="Oswald"/>
              </a:rPr>
              <a:t> Analysis</a:t>
            </a:r>
            <a:endParaRPr sz="1600">
              <a:solidFill>
                <a:schemeClr val="lt1"/>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4108575" y="786475"/>
            <a:ext cx="47238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Brand Landscape</a:t>
            </a:r>
            <a:r>
              <a:rPr b="0" lang="en">
                <a:latin typeface="Oswald SemiBold"/>
                <a:ea typeface="Oswald SemiBold"/>
                <a:cs typeface="Oswald SemiBold"/>
                <a:sym typeface="Oswald SemiBold"/>
              </a:rPr>
              <a:t>:</a:t>
            </a:r>
            <a:endParaRPr b="0">
              <a:latin typeface="Oswald SemiBold"/>
              <a:ea typeface="Oswald SemiBold"/>
              <a:cs typeface="Oswald SemiBold"/>
              <a:sym typeface="Oswald SemiBold"/>
            </a:endParaRPr>
          </a:p>
        </p:txBody>
      </p:sp>
      <p:sp>
        <p:nvSpPr>
          <p:cNvPr id="130" name="Google Shape;130;p20"/>
          <p:cNvSpPr txBox="1"/>
          <p:nvPr>
            <p:ph idx="1" type="body"/>
          </p:nvPr>
        </p:nvSpPr>
        <p:spPr>
          <a:xfrm>
            <a:off x="4108575" y="1539575"/>
            <a:ext cx="4723800" cy="3029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2"/>
              </a:buClr>
              <a:buSzPts val="1100"/>
              <a:buFont typeface="Arial"/>
              <a:buNone/>
            </a:pPr>
            <a:r>
              <a:rPr lang="en"/>
              <a:t>Our first analysis </a:t>
            </a:r>
            <a:r>
              <a:rPr lang="en"/>
              <a:t>involved</a:t>
            </a:r>
            <a:r>
              <a:rPr lang="en"/>
              <a:t> data scraping from the website SiteJabber to obtain customer ratings across various dimensions for Gap Inc.'s brands as well as competitor brands. This approach was designed to assess how our brands perform in comparison to industry standards. </a:t>
            </a:r>
            <a:endParaRPr/>
          </a:p>
          <a:p>
            <a:pPr indent="0" lvl="0" marL="0" rtl="0" algn="l">
              <a:spcBef>
                <a:spcPts val="1200"/>
              </a:spcBef>
              <a:spcAft>
                <a:spcPts val="1200"/>
              </a:spcAft>
              <a:buNone/>
            </a:pPr>
            <a:r>
              <a:t/>
            </a:r>
            <a:endParaRPr/>
          </a:p>
        </p:txBody>
      </p:sp>
      <p:pic>
        <p:nvPicPr>
          <p:cNvPr id="131" name="Google Shape;131;p20"/>
          <p:cNvPicPr preferRelativeResize="0"/>
          <p:nvPr/>
        </p:nvPicPr>
        <p:blipFill>
          <a:blip r:embed="rId3">
            <a:alphaModFix/>
          </a:blip>
          <a:stretch>
            <a:fillRect/>
          </a:stretch>
        </p:blipFill>
        <p:spPr>
          <a:xfrm>
            <a:off x="10" y="0"/>
            <a:ext cx="3217830"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595325" y="570825"/>
            <a:ext cx="38700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a:latin typeface="Oswald SemiBold"/>
                <a:ea typeface="Oswald SemiBold"/>
                <a:cs typeface="Oswald SemiBold"/>
                <a:sym typeface="Oswald SemiBold"/>
              </a:rPr>
              <a:t>Insights Gathered:</a:t>
            </a:r>
            <a:endParaRPr b="0">
              <a:latin typeface="Oswald SemiBold"/>
              <a:ea typeface="Oswald SemiBold"/>
              <a:cs typeface="Oswald SemiBold"/>
              <a:sym typeface="Oswald SemiBold"/>
            </a:endParaRPr>
          </a:p>
        </p:txBody>
      </p:sp>
      <p:sp>
        <p:nvSpPr>
          <p:cNvPr id="137" name="Google Shape;137;p21"/>
          <p:cNvSpPr txBox="1"/>
          <p:nvPr>
            <p:ph idx="1" type="body"/>
          </p:nvPr>
        </p:nvSpPr>
        <p:spPr>
          <a:xfrm>
            <a:off x="595325" y="1287050"/>
            <a:ext cx="3752100" cy="3416400"/>
          </a:xfrm>
          <a:prstGeom prst="rect">
            <a:avLst/>
          </a:prstGeom>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SzPts val="1500"/>
              <a:buChar char="●"/>
            </a:pPr>
            <a:r>
              <a:rPr lang="en" sz="1500"/>
              <a:t>Banana Republic </a:t>
            </a:r>
            <a:r>
              <a:rPr lang="en" sz="1500"/>
              <a:t>should focus on returns &amp; customer service to be able to compete with J.Crew, it’s direct competitor, to improve sales</a:t>
            </a:r>
            <a:endParaRPr sz="1500"/>
          </a:p>
          <a:p>
            <a:pPr indent="-323850" lvl="0" marL="457200" rtl="0" algn="l">
              <a:lnSpc>
                <a:spcPct val="115000"/>
              </a:lnSpc>
              <a:spcBef>
                <a:spcPts val="0"/>
              </a:spcBef>
              <a:spcAft>
                <a:spcPts val="0"/>
              </a:spcAft>
              <a:buSzPts val="1500"/>
              <a:buChar char="●"/>
            </a:pPr>
            <a:r>
              <a:rPr lang="en" sz="1500"/>
              <a:t>Old Navy should also look into logistics &amp; its services to improve customer </a:t>
            </a:r>
            <a:r>
              <a:rPr lang="en" sz="1500"/>
              <a:t>satisfaction.</a:t>
            </a:r>
            <a:endParaRPr sz="1500"/>
          </a:p>
          <a:p>
            <a:pPr indent="-323850" lvl="0" marL="457200" rtl="0" algn="l">
              <a:lnSpc>
                <a:spcPct val="115000"/>
              </a:lnSpc>
              <a:spcBef>
                <a:spcPts val="0"/>
              </a:spcBef>
              <a:spcAft>
                <a:spcPts val="0"/>
              </a:spcAft>
              <a:buSzPts val="1500"/>
              <a:buChar char="●"/>
            </a:pPr>
            <a:r>
              <a:rPr lang="en" sz="1500"/>
              <a:t>Additionally, Banana Republic could improve quality of its product, given that quality is its primary focus.</a:t>
            </a:r>
            <a:endParaRPr sz="1500"/>
          </a:p>
        </p:txBody>
      </p:sp>
      <p:pic>
        <p:nvPicPr>
          <p:cNvPr id="138" name="Google Shape;138;p21"/>
          <p:cNvPicPr preferRelativeResize="0"/>
          <p:nvPr/>
        </p:nvPicPr>
        <p:blipFill>
          <a:blip r:embed="rId3">
            <a:alphaModFix/>
          </a:blip>
          <a:stretch>
            <a:fillRect/>
          </a:stretch>
        </p:blipFill>
        <p:spPr>
          <a:xfrm>
            <a:off x="4638413" y="143775"/>
            <a:ext cx="4182574" cy="3163175"/>
          </a:xfrm>
          <a:prstGeom prst="rect">
            <a:avLst/>
          </a:prstGeom>
          <a:noFill/>
          <a:ln>
            <a:noFill/>
          </a:ln>
        </p:spPr>
      </p:pic>
      <p:pic>
        <p:nvPicPr>
          <p:cNvPr id="139" name="Google Shape;139;p21"/>
          <p:cNvPicPr preferRelativeResize="0"/>
          <p:nvPr/>
        </p:nvPicPr>
        <p:blipFill>
          <a:blip r:embed="rId4">
            <a:alphaModFix/>
          </a:blip>
          <a:stretch>
            <a:fillRect/>
          </a:stretch>
        </p:blipFill>
        <p:spPr>
          <a:xfrm>
            <a:off x="4572012" y="3384100"/>
            <a:ext cx="4315400" cy="1445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